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authors.xml" ContentType="application/vnd.ms-powerpoint.authors+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344" r:id="rId3"/>
    <p:sldId id="295" r:id="rId4"/>
    <p:sldId id="280" r:id="rId5"/>
    <p:sldId id="296" r:id="rId6"/>
    <p:sldId id="279" r:id="rId7"/>
    <p:sldId id="261" r:id="rId8"/>
    <p:sldId id="357" r:id="rId9"/>
    <p:sldId id="358" r:id="rId10"/>
    <p:sldId id="347" r:id="rId11"/>
    <p:sldId id="298" r:id="rId12"/>
    <p:sldId id="262" r:id="rId13"/>
    <p:sldId id="354" r:id="rId14"/>
    <p:sldId id="355" r:id="rId15"/>
    <p:sldId id="349" r:id="rId16"/>
    <p:sldId id="350" r:id="rId17"/>
    <p:sldId id="351" r:id="rId18"/>
    <p:sldId id="352" r:id="rId19"/>
    <p:sldId id="353" r:id="rId20"/>
    <p:sldId id="345" r:id="rId21"/>
    <p:sldId id="346"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AC27AF-151A-8C3D-52EE-D95B261AD467}" name="Hui Yi" initials="HY" userId="93c4c9d2759622d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87"/>
    <p:restoredTop sz="58873"/>
  </p:normalViewPr>
  <p:slideViewPr>
    <p:cSldViewPr snapToGrid="0">
      <p:cViewPr varScale="1">
        <p:scale>
          <a:sx n="63" d="100"/>
          <a:sy n="63" d="100"/>
        </p:scale>
        <p:origin x="81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09BD7-2B41-FA45-B9C8-7D3003519B0C}" type="datetimeFigureOut">
              <a:rPr lang="en-US" smtClean="0"/>
              <a:t>8/4/24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6EF48-8F72-0443-9AA0-772CECAB3FB9}" type="slidenum">
              <a:rPr lang="en-US" smtClean="0"/>
              <a:t>‹#›</a:t>
            </a:fld>
            <a:endParaRPr lang="en-US"/>
          </a:p>
        </p:txBody>
      </p:sp>
    </p:spTree>
    <p:extLst>
      <p:ext uri="{BB962C8B-B14F-4D97-AF65-F5344CB8AC3E}">
        <p14:creationId xmlns:p14="http://schemas.microsoft.com/office/powerpoint/2010/main" val="173338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marR="0" lvl="1" indent="-285750">
              <a:lnSpc>
                <a:spcPct val="107000"/>
              </a:lnSpc>
              <a:spcBef>
                <a:spcPts val="0"/>
              </a:spcBef>
              <a:spcAft>
                <a:spcPts val="800"/>
              </a:spcAft>
              <a:buFont typeface="+mj-lt"/>
              <a:buAutoNum type="arabicPeriod"/>
            </a:pPr>
            <a:r>
              <a:rPr lang="en-CA" sz="1000" b="1" i="1" dirty="0">
                <a:effectLst/>
                <a:latin typeface="Times New Roman" panose="02020603050405020304" pitchFamily="18" charset="0"/>
                <a:ea typeface="Calibri" panose="020F0502020204030204" pitchFamily="34" charset="0"/>
                <a:cs typeface="Arial" panose="020B0604020202020204" pitchFamily="34" charset="0"/>
              </a:rPr>
              <a:t>Respondent-Driven Sampling Design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000" dirty="0">
                <a:effectLst/>
                <a:latin typeface="Times New Roman" panose="02020603050405020304" pitchFamily="18" charset="0"/>
                <a:ea typeface="Calibri" panose="020F0502020204030204" pitchFamily="34" charset="0"/>
                <a:cs typeface="Arial" panose="020B0604020202020204" pitchFamily="34" charset="0"/>
              </a:rPr>
              <a:t>RDS, as originally presented in </a:t>
            </a:r>
            <a:r>
              <a:rPr lang="en-CA" sz="10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000" dirty="0">
                <a:effectLst/>
                <a:latin typeface="Times New Roman" panose="02020603050405020304" pitchFamily="18" charset="0"/>
                <a:ea typeface="Calibri" panose="020F0502020204030204" pitchFamily="34" charset="0"/>
                <a:cs typeface="Arial" panose="020B0604020202020204" pitchFamily="34" charset="0"/>
              </a:rPr>
              <a:t> (1997), is a peer-referral-based strategy that typically commences with the selection of a small number of individuals in the population of interest who are referred to as “seeds.”  The seeds are supplied with a designated number of coupons, which they use to either nominate or recruit individuals in their personal network into the study. Such referrals comprise the first wave. The design repeats in this fashion, with individuals recruited in each round recruiting those in their personal networks, stretching out over multiple waves typically until a target sample size or desired number of waves has been reached; this may be based on sample size calculations (</a:t>
            </a:r>
            <a:r>
              <a:rPr lang="en-CA" sz="1000" dirty="0" err="1">
                <a:effectLst/>
                <a:latin typeface="Times New Roman" panose="02020603050405020304" pitchFamily="18" charset="0"/>
                <a:ea typeface="DengXian" panose="02010600030101010101" pitchFamily="2" charset="-122"/>
                <a:cs typeface="Arial" panose="020B0604020202020204" pitchFamily="34" charset="0"/>
              </a:rPr>
              <a:t>Wejnert</a:t>
            </a:r>
            <a:r>
              <a:rPr lang="en-CA" sz="1000" dirty="0">
                <a:effectLst/>
                <a:latin typeface="Times New Roman" panose="02020603050405020304" pitchFamily="18" charset="0"/>
                <a:ea typeface="DengXian" panose="02010600030101010101" pitchFamily="2" charset="-122"/>
                <a:cs typeface="Arial" panose="020B0604020202020204" pitchFamily="34" charset="0"/>
              </a:rPr>
              <a:t> et al. 2012) </a:t>
            </a:r>
            <a:r>
              <a:rPr lang="en-CA" sz="1000" dirty="0">
                <a:effectLst/>
                <a:latin typeface="Times New Roman" panose="02020603050405020304" pitchFamily="18" charset="0"/>
                <a:ea typeface="Calibri" panose="020F0502020204030204" pitchFamily="34" charset="0"/>
                <a:cs typeface="Arial" panose="020B0604020202020204" pitchFamily="34" charset="0"/>
              </a:rPr>
              <a:t>or diagnostic checks as recommended by </a:t>
            </a:r>
            <a:r>
              <a:rPr lang="en-CA" sz="1000" dirty="0" err="1">
                <a:effectLst/>
                <a:latin typeface="Times New Roman" panose="02020603050405020304" pitchFamily="18" charset="0"/>
                <a:ea typeface="Calibri" panose="020F0502020204030204" pitchFamily="34" charset="0"/>
                <a:cs typeface="Arial" panose="020B0604020202020204" pitchFamily="34" charset="0"/>
              </a:rPr>
              <a:t>Gile</a:t>
            </a:r>
            <a:r>
              <a:rPr lang="en-CA" sz="1000" dirty="0">
                <a:effectLst/>
                <a:latin typeface="Times New Roman" panose="02020603050405020304" pitchFamily="18" charset="0"/>
                <a:ea typeface="Calibri" panose="020F0502020204030204" pitchFamily="34" charset="0"/>
                <a:cs typeface="Arial" panose="020B0604020202020204" pitchFamily="34" charset="0"/>
              </a:rPr>
              <a:t> et al. (2014). Oftentimes, RDS does not allow for a respondent to redeem more than one coupon, and hence the design gives rise to a tree-like structure of observations from the population network.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000" dirty="0">
                <a:effectLst/>
                <a:latin typeface="Times New Roman" panose="02020603050405020304" pitchFamily="18" charset="0"/>
                <a:ea typeface="Calibri" panose="020F0502020204030204" pitchFamily="34" charset="0"/>
                <a:cs typeface="Arial" panose="020B0604020202020204" pitchFamily="34" charset="0"/>
              </a:rPr>
              <a:t>RDS-based estimation requires several assumptions in order for valid procedures to be used. For example, 1) the population must be comprised of a single network (that is, there is a sample path between any two individuals in the study population); 2) respondents recruit individuals from their personal network completely at random; and 3) respondents can accurately report their personal network size, which is often used in RDS weighting schemes (Volz and </a:t>
            </a:r>
            <a:r>
              <a:rPr lang="en-CA" sz="10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000" dirty="0">
                <a:effectLst/>
                <a:latin typeface="Times New Roman" panose="02020603050405020304" pitchFamily="18" charset="0"/>
                <a:ea typeface="Calibri" panose="020F0502020204030204" pitchFamily="34" charset="0"/>
                <a:cs typeface="Arial" panose="020B0604020202020204" pitchFamily="34" charset="0"/>
              </a:rPr>
              <a:t> 2008); for further information, see </a:t>
            </a:r>
            <a:r>
              <a:rPr lang="en-CA" sz="10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000" dirty="0">
                <a:effectLst/>
                <a:latin typeface="Times New Roman" panose="02020603050405020304" pitchFamily="18" charset="0"/>
                <a:ea typeface="Calibri" panose="020F0502020204030204" pitchFamily="34" charset="0"/>
                <a:cs typeface="Arial" panose="020B0604020202020204" pitchFamily="34" charset="0"/>
              </a:rPr>
              <a:t> and Cameron (2017) for a general overview of typical RDS data collection and estimation procedures.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000" dirty="0">
                <a:effectLst/>
                <a:latin typeface="Times New Roman" panose="02020603050405020304" pitchFamily="18" charset="0"/>
                <a:ea typeface="Calibri" panose="020F0502020204030204" pitchFamily="34" charset="0"/>
                <a:cs typeface="Arial" panose="020B0604020202020204" pitchFamily="34" charset="0"/>
              </a:rPr>
              <a:t>In the empirical/real-world setting, it is often the case that some of these assumptions are violated and hence new and innovative estimation procedures are needed. For example, for more hidden/isolated populations, rarely would it be the case that any of the aforementioned assumptions hold since: 1) the population is likely to be comprised of several/many disconnected components and modeling data collection with the aid of Markov chain theory (as required for RDS estimation) may not be applicable, whereas the NE4NS procedure is design-based and free of such requirements; 2) respondents would be more likely to recruit those in their personal network to which they have easier access, and the new NE4NS method accounts for this in the subsampling/resampling procedure used to approximate the sample weights as it uses a resampling design similar to that used to select the full sample and resamples around the observed sample networks; and 3) self-reported network sizes are often used for RDS weighting but are prone to recall error, whereas the NE4NS method only utilizes the sample network data observed through peer recruitment for approximating the sample weights.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244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mj-lt"/>
              <a:buNone/>
            </a:pPr>
            <a:r>
              <a:rPr lang="en-CA" sz="1200" b="1" i="1" dirty="0">
                <a:effectLst/>
                <a:latin typeface="Times New Roman" panose="02020603050405020304" pitchFamily="18" charset="0"/>
                <a:ea typeface="Calibri" panose="020F0502020204030204" pitchFamily="34" charset="0"/>
                <a:cs typeface="Arial" panose="020B0604020202020204" pitchFamily="34" charset="0"/>
              </a:rPr>
              <a:t>Application to Human Trafficking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200" dirty="0">
                <a:effectLst/>
                <a:latin typeface="Times New Roman" panose="02020603050405020304" pitchFamily="18" charset="0"/>
                <a:ea typeface="Calibri" panose="020F0502020204030204" pitchFamily="34" charset="0"/>
                <a:cs typeface="Arial" panose="020B0604020202020204" pitchFamily="34" charset="0"/>
              </a:rPr>
              <a:t>In our study, we sought to measure the prevalence and characteristics of </a:t>
            </a:r>
            <a:r>
              <a:rPr lang="en-US" sz="1200" dirty="0">
                <a:effectLst/>
                <a:latin typeface="Times New Roman" panose="02020603050405020304" pitchFamily="18" charset="0"/>
                <a:ea typeface="Calibri" panose="020F0502020204030204" pitchFamily="34" charset="0"/>
                <a:cs typeface="Arial" panose="020B0604020202020204" pitchFamily="34" charset="0"/>
              </a:rPr>
              <a:t>female sex-trafficking victims among the population of registered sex workers aged 18-30 living in the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US" sz="1200" dirty="0">
                <a:effectLst/>
                <a:latin typeface="Times New Roman" panose="02020603050405020304" pitchFamily="18" charset="0"/>
                <a:ea typeface="Calibri" panose="020F0502020204030204" pitchFamily="34" charset="0"/>
                <a:cs typeface="Arial" panose="020B0604020202020204" pitchFamily="34" charset="0"/>
              </a:rPr>
              <a:t> and Saraya departments in the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US" sz="1200" dirty="0">
                <a:effectLst/>
                <a:latin typeface="Times New Roman" panose="02020603050405020304" pitchFamily="18" charset="0"/>
                <a:ea typeface="Calibri" panose="020F0502020204030204" pitchFamily="34" charset="0"/>
                <a:cs typeface="Arial" panose="020B0604020202020204" pitchFamily="34" charset="0"/>
              </a:rPr>
              <a:t> region of Senegal in the fall of 2021. </a:t>
            </a:r>
          </a:p>
          <a:p>
            <a:pPr marL="0" marR="0">
              <a:lnSpc>
                <a:spcPct val="107000"/>
              </a:lnSpc>
              <a:spcBef>
                <a:spcPts val="0"/>
              </a:spcBef>
              <a:spcAft>
                <a:spcPts val="800"/>
              </a:spcAft>
            </a:pPr>
            <a:endParaRPr lang="en-US" sz="1200" dirty="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200" dirty="0">
                <a:effectLst/>
                <a:latin typeface="Times New Roman" panose="02020603050405020304" pitchFamily="18" charset="0"/>
                <a:ea typeface="Calibri" panose="020F0502020204030204" pitchFamily="34" charset="0"/>
                <a:cs typeface="Arial" panose="020B0604020202020204" pitchFamily="34" charset="0"/>
              </a:rPr>
              <a:t>Gold mining areas have attracted commercial sex workers because </a:t>
            </a:r>
            <a:r>
              <a:rPr lang="en-US" sz="1200" dirty="0">
                <a:effectLst/>
                <a:latin typeface="Times New Roman" panose="02020603050405020304" pitchFamily="18" charset="0"/>
                <a:ea typeface="Calibri" panose="020F0502020204030204" pitchFamily="34" charset="0"/>
                <a:cs typeface="Arial" panose="020B0604020202020204" pitchFamily="34" charset="0"/>
              </a:rPr>
              <a:t>artisanal gold miners reportedly believe that “dirtying themselves” by consuming alcohol and soliciting commercial sex and prostitutes will bring good luck in their mining activities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Guilbert</a:t>
            </a:r>
            <a:r>
              <a:rPr lang="en-US" sz="1200" dirty="0">
                <a:effectLst/>
                <a:latin typeface="Times New Roman" panose="02020603050405020304" pitchFamily="18" charset="0"/>
                <a:ea typeface="Calibri" panose="020F0502020204030204" pitchFamily="34" charset="0"/>
                <a:cs typeface="Arial" panose="020B0604020202020204" pitchFamily="34" charset="0"/>
              </a:rPr>
              <a:t> 2017). According to a 2019 study by the Artisanal Gold Council (2019), there are 97 artisanal gold mine sites in the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US" sz="1200" dirty="0">
                <a:effectLst/>
                <a:latin typeface="Times New Roman" panose="02020603050405020304" pitchFamily="18" charset="0"/>
                <a:ea typeface="Calibri" panose="020F0502020204030204" pitchFamily="34" charset="0"/>
                <a:cs typeface="Arial" panose="020B0604020202020204" pitchFamily="34" charset="0"/>
              </a:rPr>
              <a:t> region, most of which are in the Saraya department, with the remaining located in the </a:t>
            </a:r>
            <a:r>
              <a:rPr lang="en-US"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US" sz="1200" dirty="0">
                <a:effectLst/>
                <a:latin typeface="Times New Roman" panose="02020603050405020304" pitchFamily="18" charset="0"/>
                <a:ea typeface="Calibri" panose="020F0502020204030204" pitchFamily="34" charset="0"/>
                <a:cs typeface="Arial" panose="020B0604020202020204" pitchFamily="34" charset="0"/>
              </a:rPr>
              <a:t> department. An estimated 25,119 people work to produce approximately three tons of gold per year in these mining sites. However, evidence about the extent of sex trafficking in this population, defined as sexual activities induced by force, fraud, or coercion (TVPA, section 103(9)), has been largely anecdotal, limiting efforts to understand the problem’s true scale and nature. </a:t>
            </a: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dirty="0">
                <a:effectLst/>
                <a:latin typeface="Times New Roman" panose="02020603050405020304" pitchFamily="18" charset="0"/>
                <a:ea typeface="Calibri" panose="020F0502020204030204" pitchFamily="34" charset="0"/>
                <a:cs typeface="Arial" panose="020B0604020202020204" pitchFamily="34" charset="0"/>
              </a:rPr>
              <a:t>Sex work is legal in Senegal, but requires registration, which made the population of sex workers easy to identify. In this way, RDS was an appropriate strategy for accessing the hidden population of sex-trafficking victims within the population of sex workers. There are issues, though, with the application of RDS to this population. Specifically, this is a hidden population and for the reasons outlined above, in particular those relating to the efficiency of traditional RDS estimation and violation of RDS assumptions, such prominent issues need to be accounted for at the estimation stage. </a:t>
            </a:r>
            <a:r>
              <a:rPr lang="en-CA" sz="1200" dirty="0">
                <a:effectLst/>
                <a:latin typeface="Times New Roman" panose="02020603050405020304" pitchFamily="18" charset="0"/>
                <a:ea typeface="Calibri" panose="020F0502020204030204" pitchFamily="34" charset="0"/>
                <a:cs typeface="Arial" panose="020B0604020202020204" pitchFamily="34" charset="0"/>
              </a:rPr>
              <a:t>Hence, there is much motivation to research robust methods for RDS sample weighting and estimation procedures and to present results based on new and novel procedures.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endParaRPr lang="en-US" sz="1600" b="0" i="0" u="none" strike="noStrike" dirty="0">
              <a:solidFill>
                <a:srgbClr val="000000"/>
              </a:solidFill>
              <a:effectLst/>
              <a:latin typeface="Times New Roman" panose="02020603050405020304" pitchFamily="18" charset="0"/>
            </a:endParaRPr>
          </a:p>
          <a:p>
            <a:r>
              <a:rPr lang="en-US" sz="1600" b="1" dirty="0">
                <a:effectLst/>
                <a:latin typeface="Merriweather" pitchFamily="2" charset="77"/>
              </a:rPr>
              <a:t>Quantitative: </a:t>
            </a:r>
          </a:p>
          <a:p>
            <a:r>
              <a:rPr lang="en-US" sz="2800" dirty="0">
                <a:solidFill>
                  <a:srgbClr val="000000"/>
                </a:solidFill>
                <a:effectLst/>
                <a:latin typeface="Arial" panose="020B0604020202020204" pitchFamily="34" charset="0"/>
                <a:ea typeface="SimSun" panose="02010600030101010101" pitchFamily="2" charset="-122"/>
              </a:rPr>
              <a:t>As mentioned above, the achieved samples for the respective departments are n=375 for Saraya and n=186 for </a:t>
            </a:r>
            <a:r>
              <a:rPr lang="en-US" sz="2800" dirty="0" err="1">
                <a:solidFill>
                  <a:srgbClr val="000000"/>
                </a:solidFill>
                <a:effectLst/>
                <a:latin typeface="Arial" panose="020B0604020202020204" pitchFamily="34" charset="0"/>
                <a:ea typeface="SimSun" panose="02010600030101010101" pitchFamily="2" charset="-122"/>
              </a:rPr>
              <a:t>Kédougou</a:t>
            </a:r>
            <a:r>
              <a:rPr lang="en-US" sz="2800" dirty="0">
                <a:solidFill>
                  <a:srgbClr val="000000"/>
                </a:solidFill>
                <a:effectLst/>
                <a:latin typeface="Arial" panose="020B0604020202020204" pitchFamily="34" charset="0"/>
                <a:ea typeface="SimSun" panose="02010600030101010101" pitchFamily="2" charset="-122"/>
              </a:rPr>
              <a:t>. </a:t>
            </a:r>
          </a:p>
          <a:p>
            <a:r>
              <a:rPr lang="en-US" sz="2800" dirty="0">
                <a:solidFill>
                  <a:srgbClr val="000000"/>
                </a:solidFill>
                <a:effectLst/>
                <a:latin typeface="Arial" panose="020B0604020202020204" pitchFamily="34" charset="0"/>
                <a:ea typeface="SimSun" panose="02010600030101010101" pitchFamily="2" charset="-122"/>
              </a:rPr>
              <a:t>Although we intended to recruit young women who were under 18 years old to participate in the study, no respondent in the final achieved sample reported that their age was under 18. </a:t>
            </a:r>
            <a:endParaRPr lang="en-US" dirty="0"/>
          </a:p>
          <a:p>
            <a:endParaRPr lang="en-US" dirty="0"/>
          </a:p>
        </p:txBody>
      </p:sp>
      <p:sp>
        <p:nvSpPr>
          <p:cNvPr id="4" name="Footer Placeholder 3"/>
          <p:cNvSpPr>
            <a:spLocks noGrp="1"/>
          </p:cNvSpPr>
          <p:nvPr>
            <p:ph type="ftr" sz="quarter" idx="4"/>
          </p:nvPr>
        </p:nvSpPr>
        <p:spPr/>
        <p:txBody>
          <a:bodyPr/>
          <a:lstStyle/>
          <a:p>
            <a:r>
              <a:rPr lang="en-US"/>
              <a:t>Cited from www.lisagjohnston.com</a:t>
            </a:r>
          </a:p>
        </p:txBody>
      </p:sp>
      <p:sp>
        <p:nvSpPr>
          <p:cNvPr id="5" name="Slide Number Placeholder 4"/>
          <p:cNvSpPr>
            <a:spLocks noGrp="1"/>
          </p:cNvSpPr>
          <p:nvPr>
            <p:ph type="sldNum" sz="quarter" idx="5"/>
          </p:nvPr>
        </p:nvSpPr>
        <p:spPr/>
        <p:txBody>
          <a:bodyPr/>
          <a:lstStyle/>
          <a:p>
            <a:fld id="{6D85A9AB-96E3-574F-B68C-9E64329D01DA}" type="slidenum">
              <a:rPr lang="en-US" smtClean="0"/>
              <a:t>11</a:t>
            </a:fld>
            <a:endParaRPr lang="en-US"/>
          </a:p>
        </p:txBody>
      </p:sp>
    </p:spTree>
    <p:extLst>
      <p:ext uri="{BB962C8B-B14F-4D97-AF65-F5344CB8AC3E}">
        <p14:creationId xmlns:p14="http://schemas.microsoft.com/office/powerpoint/2010/main" val="199964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Calibri" panose="020F0502020204030204" pitchFamily="34" charset="0"/>
                <a:cs typeface="Arial" panose="020B0604020202020204" pitchFamily="34" charset="0"/>
              </a:rPr>
              <a:t>The RDS design commenced with the selection of 15 seeds, of which 7 were from the department of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200" dirty="0">
                <a:effectLst/>
                <a:latin typeface="Times New Roman" panose="02020603050405020304" pitchFamily="18" charset="0"/>
                <a:ea typeface="Calibri" panose="020F0502020204030204" pitchFamily="34" charset="0"/>
                <a:cs typeface="Arial" panose="020B0604020202020204" pitchFamily="34" charset="0"/>
              </a:rPr>
              <a:t> and 8 were from the department of Saraya. Each seed was given three coupons to recruit commercial sex workers in their personal social network. The number of coupons was gradually reduced and ceased when the sample size was approaching the target final sample size; note that a traditional RDS setup does not typically conform with such an adaptive approach and this further motivates the need for researching innovative weighting strategies. The final sample size was 561, of which 186 were observed from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200" dirty="0">
                <a:effectLst/>
                <a:latin typeface="Times New Roman" panose="02020603050405020304" pitchFamily="18" charset="0"/>
                <a:ea typeface="Calibri" panose="020F0502020204030204" pitchFamily="34" charset="0"/>
                <a:cs typeface="Arial" panose="020B0604020202020204" pitchFamily="34" charset="0"/>
              </a:rPr>
              <a:t> and 375 from Saraya. Figure 1 gives a visual illustration of the sampled network observed through the RDS peer-recruitment strategy and was generated with the aid of the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igraph</a:t>
            </a:r>
            <a:r>
              <a:rPr lang="en-CA" sz="1200" dirty="0">
                <a:effectLst/>
                <a:latin typeface="Times New Roman" panose="02020603050405020304" pitchFamily="18" charset="0"/>
                <a:ea typeface="Calibri" panose="020F0502020204030204" pitchFamily="34" charset="0"/>
                <a:cs typeface="Arial" panose="020B0604020202020204" pitchFamily="34" charset="0"/>
              </a:rPr>
              <a:t>’ package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Csardi</a:t>
            </a:r>
            <a:r>
              <a:rPr lang="en-CA" sz="1200" dirty="0">
                <a:effectLst/>
                <a:latin typeface="Times New Roman" panose="02020603050405020304" pitchFamily="18" charset="0"/>
                <a:ea typeface="Calibri" panose="020F0502020204030204" pitchFamily="34" charset="0"/>
                <a:cs typeface="Arial" panose="020B0604020202020204" pitchFamily="34" charset="0"/>
              </a:rPr>
              <a:t> and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Nepusz</a:t>
            </a:r>
            <a:r>
              <a:rPr lang="en-CA" sz="1200" dirty="0">
                <a:effectLst/>
                <a:latin typeface="Times New Roman" panose="02020603050405020304" pitchFamily="18" charset="0"/>
                <a:ea typeface="Calibri" panose="020F0502020204030204" pitchFamily="34" charset="0"/>
                <a:cs typeface="Arial" panose="020B0604020202020204" pitchFamily="34" charset="0"/>
              </a:rPr>
              <a:t> 2006). A total of 546 links were observed. The majority of the sample was selected at waves 2-6. The size of the RDS trees range from 3 to 91.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847783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Times New Roman" panose="02020603050405020304" pitchFamily="18" charset="0"/>
                <a:ea typeface="Calibri" panose="020F0502020204030204" pitchFamily="34" charset="0"/>
                <a:cs typeface="Arial" panose="020B0604020202020204" pitchFamily="34" charset="0"/>
              </a:rPr>
              <a:t>In the empirical/real-world setting, it is often the case that some of these assumptions are violated and hence new and innovative estimation procedures are needed. For example, for more hidden/isolated populations, rarely would it be the case that any of the aforementioned assumptions hold since: 1) the population is likely to be comprised of several/many disconnected components and modeling data collection with the aid of Markov chain theory (as required for RDS estimation) may not be applicable, whereas the NE4NS procedure is design-based and free of such requirements; 2) respondents would be more likely to recruit those in their personal network to which they have easier access, and the new NE4NS method accounts for this in the subsampling/resampling procedure used to approximate the sample weights as it uses a resampling design similar to that used to select the full sample and resamples around the observed sample networks; and 3) self-reported network sizes are often used for RDS weighting but are prone to recall error, whereas the NE4NS method only utilizes the sample network data observed through peer recruitment for approximating the sample weights.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4D6EF48-8F72-0443-9AA0-772CECAB3FB9}" type="slidenum">
              <a:rPr lang="en-US" smtClean="0"/>
              <a:t>13</a:t>
            </a:fld>
            <a:endParaRPr lang="en-US"/>
          </a:p>
        </p:txBody>
      </p:sp>
    </p:spTree>
    <p:extLst>
      <p:ext uri="{BB962C8B-B14F-4D97-AF65-F5344CB8AC3E}">
        <p14:creationId xmlns:p14="http://schemas.microsoft.com/office/powerpoint/2010/main" val="70976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effectLst/>
              <a:latin typeface="Times New Roman" panose="02020603050405020304" pitchFamily="18" charset="0"/>
              <a:ea typeface="Calibri" panose="020F0502020204030204" pitchFamily="34" charset="0"/>
            </a:endParaRP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In this paper, we utilize data from an RDS study of sex-trafficking victims in two gold-mining regions of Senegal to explore and compare estimates based on the traditional Volz-</a:t>
            </a:r>
            <a:r>
              <a:rPr lang="en-CA" sz="1800" dirty="0" err="1">
                <a:effectLst/>
                <a:latin typeface="Times New Roman" panose="02020603050405020304" pitchFamily="18" charset="0"/>
                <a:ea typeface="Calibri" panose="020F0502020204030204" pitchFamily="34" charset="0"/>
              </a:rPr>
              <a:t>Heckathorn</a:t>
            </a:r>
            <a:r>
              <a:rPr lang="en-CA" sz="1800" dirty="0">
                <a:effectLst/>
                <a:latin typeface="Times New Roman" panose="02020603050405020304" pitchFamily="18" charset="0"/>
                <a:ea typeface="Calibri" panose="020F0502020204030204" pitchFamily="34" charset="0"/>
              </a:rPr>
              <a:t> (2008) weighting scheme, arguably one of the most popular RDS-based weighting schemes, along with those based on a newly introduced design-based procedure by Thompson (2020) that is free of typical RDS assumptions. </a:t>
            </a:r>
          </a:p>
          <a:p>
            <a:endParaRPr lang="en-CA" sz="1800" dirty="0">
              <a:effectLst/>
              <a:latin typeface="Times New Roman" panose="02020603050405020304" pitchFamily="18" charset="0"/>
              <a:ea typeface="Calibri" panose="020F0502020204030204" pitchFamily="34" charset="0"/>
            </a:endParaRPr>
          </a:p>
          <a:p>
            <a:r>
              <a:rPr lang="en-CA" sz="1800" dirty="0">
                <a:effectLst/>
                <a:latin typeface="Times New Roman" panose="02020603050405020304" pitchFamily="18" charset="0"/>
                <a:ea typeface="Calibri" panose="020F0502020204030204" pitchFamily="34" charset="0"/>
              </a:rPr>
              <a:t>The new procedure, abbreviated as NE4NS and whose name is taken to reflect the title of the corresponding paper (i.e., “New Estimates for Network Sampling”), works by iteratively subsampling from the observed sampled network through a design similar to that used to select the full sample in order to approximate the sampling weights. The approach only uses the sample network information to approximate the sample weights, and has been found to give estimates superior to those based on traditional RDS weighting schemes (Thompson 2020). </a:t>
            </a:r>
            <a:endParaRPr lang="en-US" dirty="0"/>
          </a:p>
        </p:txBody>
      </p:sp>
      <p:sp>
        <p:nvSpPr>
          <p:cNvPr id="4" name="Slide Number Placeholder 3"/>
          <p:cNvSpPr>
            <a:spLocks noGrp="1"/>
          </p:cNvSpPr>
          <p:nvPr>
            <p:ph type="sldNum" sz="quarter" idx="5"/>
          </p:nvPr>
        </p:nvSpPr>
        <p:spPr/>
        <p:txBody>
          <a:bodyPr/>
          <a:lstStyle/>
          <a:p>
            <a:fld id="{94D6EF48-8F72-0443-9AA0-772CECAB3FB9}" type="slidenum">
              <a:rPr lang="en-US" smtClean="0"/>
              <a:t>14</a:t>
            </a:fld>
            <a:endParaRPr lang="en-US"/>
          </a:p>
        </p:txBody>
      </p:sp>
    </p:spTree>
    <p:extLst>
      <p:ext uri="{BB962C8B-B14F-4D97-AF65-F5344CB8AC3E}">
        <p14:creationId xmlns:p14="http://schemas.microsoft.com/office/powerpoint/2010/main" val="157904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Two sets of sample weights were explored for estimation purposes. The first was based on the Volz-</a:t>
            </a:r>
            <a:r>
              <a:rPr lang="en-CA" sz="18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800" dirty="0">
                <a:effectLst/>
                <a:latin typeface="Times New Roman" panose="02020603050405020304" pitchFamily="18" charset="0"/>
                <a:ea typeface="Calibri" panose="020F0502020204030204" pitchFamily="34" charset="0"/>
                <a:cs typeface="Arial" panose="020B0604020202020204" pitchFamily="34" charset="0"/>
              </a:rPr>
              <a:t> (VH) weighting scheme (Volz and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800" dirty="0">
                <a:effectLst/>
                <a:latin typeface="Times New Roman" panose="02020603050405020304" pitchFamily="18" charset="0"/>
                <a:ea typeface="Calibri" panose="020F0502020204030204" pitchFamily="34" charset="0"/>
                <a:cs typeface="Arial" panose="020B0604020202020204" pitchFamily="34" charset="0"/>
              </a:rPr>
              <a:t> 2008), which is one of the most popular RDS weighting schemes. The second was based on a new and novel resampling procedure delineated in Thompson (2020). As the samples were selected independently and there was a structural reason for not seeing recruitment across the departments of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800" dirty="0">
                <a:effectLst/>
                <a:latin typeface="Times New Roman" panose="02020603050405020304" pitchFamily="18" charset="0"/>
                <a:ea typeface="Calibri" panose="020F0502020204030204" pitchFamily="34" charset="0"/>
                <a:cs typeface="Arial" panose="020B0604020202020204" pitchFamily="34" charset="0"/>
              </a:rPr>
              <a:t> and Saraya, namely due to defining personal networks in terms of those who are sex-workers residing/working in the same department as the respondent, the samples were weighted independently and then combined after rescaling the weights to be proportional to the size of the sample. We qualify this choice based on the observation that there was no (disaggregated) prior information on the size of the study population, nor was there a reliable estimate produced for the study population size(s), and hence a natural choice is for each sample to contribute to aggregate estimation with a quantity proportional to its sample size. However, we explore disaggregated estimates by department.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The Volz-</a:t>
            </a:r>
            <a:r>
              <a:rPr lang="en-CA" sz="18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800" dirty="0">
                <a:effectLst/>
                <a:latin typeface="Times New Roman" panose="02020603050405020304" pitchFamily="18" charset="0"/>
                <a:ea typeface="Calibri" panose="020F0502020204030204" pitchFamily="34" charset="0"/>
                <a:cs typeface="Arial" panose="020B0604020202020204" pitchFamily="34" charset="0"/>
              </a:rPr>
              <a:t> weighting scheme approximates the sample weights as being proportional to the inverse of the self-reported network size. To account for the size of the two samples, this was most easily done by rescaling the inverse of the self-reported network sizes to sum to the corresponding proportion of the prechosen study population size of 10,000 for RDS weighting; for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800" dirty="0">
                <a:effectLst/>
                <a:latin typeface="Times New Roman" panose="02020603050405020304" pitchFamily="18" charset="0"/>
                <a:ea typeface="Calibri" panose="020F0502020204030204" pitchFamily="34" charset="0"/>
                <a:cs typeface="Arial" panose="020B0604020202020204" pitchFamily="34" charset="0"/>
              </a:rPr>
              <a:t>, this value equated to 186/561 = 33.16% (i.e., 3316) and for Saraya, this value equated to 375/561=66.84% (i.e., 6684). The histogram in Figure 3 presents the distribution of the Volz-</a:t>
            </a:r>
            <a:r>
              <a:rPr lang="en-CA" sz="18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800" dirty="0">
                <a:effectLst/>
                <a:latin typeface="Times New Roman" panose="02020603050405020304" pitchFamily="18" charset="0"/>
                <a:ea typeface="Calibri" panose="020F0502020204030204" pitchFamily="34" charset="0"/>
                <a:cs typeface="Arial" panose="020B0604020202020204" pitchFamily="34" charset="0"/>
              </a:rPr>
              <a:t> sample weights, which sum to 10,000.</a:t>
            </a:r>
          </a:p>
          <a:p>
            <a:pPr marL="0" marR="0">
              <a:lnSpc>
                <a:spcPct val="107000"/>
              </a:lnSpc>
              <a:spcBef>
                <a:spcPts val="0"/>
              </a:spcBef>
              <a:spcAft>
                <a:spcPts val="800"/>
              </a:spcAft>
            </a:pPr>
            <a:endParaRPr lang="en-CA"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CA"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The second weighting scheme was based on the procedure outlined in Thompson (2020). The corresponding estimation procedure is design-based and therefore is not based on any model for the study population network or RDS assumptions for estimation. The procedure is a computationally intensive one that iteratively resamples from the sampled network with a design similar to the one used to select the full sample in the empirical setting. Hence, only the sample network data is used for approximating the sampling weights. The inverse of the frequency at which an individual is selected for the subsamples is used to approximate their sample weight. The idea is to approximate the full sample selection probabilities as accurately as possible with the resample/subsample inclusion probabilities through a resampling design that mimics the primary features of that used to select the full network sample, namely through the network sampling design, reseeding and rebranching, and making selections without replacement.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The resampling procedure does not require a study population size estimate since the generalized unequal probability estimator is used for estimation. Simulation studies based on applying RDS designs to a publicly available empirical drug-using population data set have demonstrated that this procedure gives superior estimates to those based on traditional RDS estimation procedures (Thompson 2020).</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The resampling procedure was based on an exhaustive number of iterations where the size of the initial resample was 3% of the final targeted resample/subsample size of 100 for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800" dirty="0">
                <a:effectLst/>
                <a:latin typeface="Times New Roman" panose="02020603050405020304" pitchFamily="18" charset="0"/>
                <a:ea typeface="Calibri" panose="020F0502020204030204" pitchFamily="34" charset="0"/>
                <a:cs typeface="Arial" panose="020B0604020202020204" pitchFamily="34" charset="0"/>
              </a:rPr>
              <a:t> and 200 for Saraya; the choice of the resampling procedure parameters was taken to reflect the relative initial sample size and those based on the simulation studies presented in Thompson (2020). The approximated resampling weights were rescaled to a value proportional to the sample size for each department. Figure 4 presents a histogram of the resulting resampling-based/NE4NS weights, which for presentation purposes sum to unity; recall that the generalized unequal probability estimator is used for estimation and therefore only the sampling weights up to a proportional constant are required.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4D6EF48-8F72-0443-9AA0-772CECAB3FB9}" type="slidenum">
              <a:rPr lang="en-US" smtClean="0"/>
              <a:t>15</a:t>
            </a:fld>
            <a:endParaRPr lang="en-US"/>
          </a:p>
        </p:txBody>
      </p:sp>
    </p:spTree>
    <p:extLst>
      <p:ext uri="{BB962C8B-B14F-4D97-AF65-F5344CB8AC3E}">
        <p14:creationId xmlns:p14="http://schemas.microsoft.com/office/powerpoint/2010/main" val="3133775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Calibri" panose="020F0502020204030204" pitchFamily="34" charset="0"/>
              </a:rPr>
              <a:t> Scatterplot of Volz-</a:t>
            </a:r>
            <a:r>
              <a:rPr lang="en-CA" sz="1800" dirty="0" err="1">
                <a:effectLst/>
                <a:latin typeface="Times New Roman" panose="02020603050405020304" pitchFamily="18" charset="0"/>
                <a:ea typeface="Calibri" panose="020F0502020204030204" pitchFamily="34" charset="0"/>
              </a:rPr>
              <a:t>Heckathorn</a:t>
            </a:r>
            <a:r>
              <a:rPr lang="en-CA" sz="1800" dirty="0">
                <a:effectLst/>
                <a:latin typeface="Times New Roman" panose="02020603050405020304" pitchFamily="18" charset="0"/>
                <a:ea typeface="Calibri" panose="020F0502020204030204" pitchFamily="34" charset="0"/>
              </a:rPr>
              <a:t>- and resampling-based/NE4NS weights </a:t>
            </a:r>
            <a:endParaRPr lang="en-US" dirty="0"/>
          </a:p>
        </p:txBody>
      </p:sp>
      <p:sp>
        <p:nvSpPr>
          <p:cNvPr id="4" name="Slide Number Placeholder 3"/>
          <p:cNvSpPr>
            <a:spLocks noGrp="1"/>
          </p:cNvSpPr>
          <p:nvPr>
            <p:ph type="sldNum" sz="quarter" idx="5"/>
          </p:nvPr>
        </p:nvSpPr>
        <p:spPr/>
        <p:txBody>
          <a:bodyPr/>
          <a:lstStyle/>
          <a:p>
            <a:fld id="{94D6EF48-8F72-0443-9AA0-772CECAB3FB9}" type="slidenum">
              <a:rPr lang="en-US" smtClean="0"/>
              <a:t>16</a:t>
            </a:fld>
            <a:endParaRPr lang="en-US"/>
          </a:p>
        </p:txBody>
      </p:sp>
    </p:spTree>
    <p:extLst>
      <p:ext uri="{BB962C8B-B14F-4D97-AF65-F5344CB8AC3E}">
        <p14:creationId xmlns:p14="http://schemas.microsoft.com/office/powerpoint/2010/main" val="1280446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Accurate estimates for the size and distribution of the personal networks of the individuals comprising the study population can greatly assist with informing future studies based on network sampling designs and strategically implementing intervention programs. The new weighting scheme can provide highly efficient estimates for such link-related variables since they are oftentimes highly correlated with the inclusion probabilities (Thompson 2020). The two weighting strategies are used to obtain point estimates, standard errors, and 95% confidence intervals for the prevalence of sex-trafficking and personal network size for the full study region and disaggregated by department, as presented in Table 1; disaggregated estimates are provided since they are in large disagreement across the two departments, and hence aggregate estimates may lead to misleading conclusions. The VH and NE4NS estimates of sex-trafficking indicator and personal network size are respectively within 10% - 13% and 60%-66% of each other in relative terms, which, especially in the latter case, may be considered a sizable difference from a statistical viewpoint. We note that the results presented in Thompson (2020) demonstrate that the resampling procedure’s improvement over existing methods comes largely from the reduction in the bias of the estimates. The sample coefficient of variation of the estimates reinforces the notion that the resampling procedure gives a more efficient estimate. Recall that the VH-estimation procedure requires an estimate of the population size, where 10,000 was originally used, and the standard errors are a function of this estimate. It is not until a population size estimate for VH weight calculation of 1200-1500 for sex trafficking estimation and 650-700 for personal network size estimation is used that the RDS estimates have a sample coefficient of variation on par with those based on the resampling procedure.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4D6EF48-8F72-0443-9AA0-772CECAB3FB9}" type="slidenum">
              <a:rPr lang="en-US" smtClean="0"/>
              <a:t>17</a:t>
            </a:fld>
            <a:endParaRPr lang="en-US"/>
          </a:p>
        </p:txBody>
      </p:sp>
    </p:spTree>
    <p:extLst>
      <p:ext uri="{BB962C8B-B14F-4D97-AF65-F5344CB8AC3E}">
        <p14:creationId xmlns:p14="http://schemas.microsoft.com/office/powerpoint/2010/main" val="273476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Exploratory logistic regression analyses were conducted in which the sex-trafficking indicator was taken as the dependent variable and regressed against key demographics and personal network size through a main effects model based on the two sets of sample weights. The analysis was based on a quasibinomial approach using the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svyglm</a:t>
            </a:r>
            <a:r>
              <a:rPr lang="en-CA" sz="1800" dirty="0">
                <a:effectLst/>
                <a:latin typeface="Times New Roman" panose="02020603050405020304" pitchFamily="18" charset="0"/>
                <a:ea typeface="Calibri" panose="020F0502020204030204" pitchFamily="34" charset="0"/>
                <a:cs typeface="Arial" panose="020B0604020202020204" pitchFamily="34" charset="0"/>
              </a:rPr>
              <a:t> function in the ‘survey’ package (Lumley 2020, 2004), where the survey design objects were based on the respective weights and taken to be independent sampling designs with replacement. The following set of independent/explanatory variables were used in the main effects model: department, age, current school status, religion, current living quarters, number of children, place of origin, marital status, ethnicity, and primary language. Applying a stepwise AIC model-selection procedure (Venables and Ripley 2002) to the data set based on the VH weights lead to the retention of the department, current living quarters, current school status, primary language, and network size variables for the model. In contrast, for the data set based on the NE4NS weights this only led to the retention of the department, current living quarters, and network size variables for the model.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Figure 7 presents a scatterplot of the predicted probabilities based on the two resulting models and corresponding weights along with a histogram of the signed differences. Although a linear trend is present, the plot and histogram show a great deal of disagreement in the predicted probabilities in both the positive and negative directions. This is especially the case for the domain of individuals with a larger self-reported network size and those who have a higher chance of being sex-trafficking victims, as they tend to have the greatest positive difference in the two predicted probabilities. Hence, the choice of which weighting procedure to use in the estimation procedure must be done with care as the two approaches could lead to discrepant conclusions used to guide intervention strategies.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4D6EF48-8F72-0443-9AA0-772CECAB3FB9}" type="slidenum">
              <a:rPr lang="en-US" smtClean="0"/>
              <a:t>18</a:t>
            </a:fld>
            <a:endParaRPr lang="en-US"/>
          </a:p>
        </p:txBody>
      </p:sp>
    </p:spTree>
    <p:extLst>
      <p:ext uri="{BB962C8B-B14F-4D97-AF65-F5344CB8AC3E}">
        <p14:creationId xmlns:p14="http://schemas.microsoft.com/office/powerpoint/2010/main" val="58431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In this paper, we have detailed the RDS methodology for a study on sex-workers in two departments of the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Kédougou</a:t>
            </a:r>
            <a:r>
              <a:rPr lang="en-CA" sz="1800" dirty="0">
                <a:effectLst/>
                <a:latin typeface="Times New Roman" panose="02020603050405020304" pitchFamily="18" charset="0"/>
                <a:ea typeface="Calibri" panose="020F0502020204030204" pitchFamily="34" charset="0"/>
                <a:cs typeface="Arial" panose="020B0604020202020204" pitchFamily="34" charset="0"/>
              </a:rPr>
              <a:t> region of Senegal. We have applied a traditional RDS weighting scheme and an original, empirical application of the Thompson (2020) weighting scheme to the RDS data set and compared the results based on estimates and logistic regression analyses of sex-trafficking and personal network size characteristics. As the new weighting scheme is free of model assumptions, it was found to be a robust alternative for when RDS network assumptions are not met, and we encourage future studies to explore its use. Our findings suggest that the new weighting scheme has the potential to draw drastically different conclusions about the study population relative to other RDS weighting schemes, especially when violations of RDS assumptions are suspected.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CA" sz="1800" dirty="0">
                <a:effectLst/>
                <a:latin typeface="Times New Roman" panose="02020603050405020304" pitchFamily="18" charset="0"/>
                <a:ea typeface="Calibri" panose="020F0502020204030204" pitchFamily="34" charset="0"/>
                <a:cs typeface="Arial" panose="020B0604020202020204" pitchFamily="34" charset="0"/>
              </a:rPr>
              <a:t>RDS with traditional RDS-type weighting schemes have been used in recent studies where violations of RDS assumptions may be suspected, such as that based on a sex-trafficking population in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Muzzafarpur</a:t>
            </a:r>
            <a:r>
              <a:rPr lang="en-CA" sz="1800" dirty="0">
                <a:effectLst/>
                <a:latin typeface="Times New Roman" panose="02020603050405020304" pitchFamily="18" charset="0"/>
                <a:ea typeface="Calibri" panose="020F0502020204030204" pitchFamily="34" charset="0"/>
                <a:cs typeface="Arial" panose="020B0604020202020204" pitchFamily="34" charset="0"/>
              </a:rPr>
              <a:t>, India (Vincent et al. 2021) and a child-laborer population in Bihar, India (Zhang et al. 2019). In both studies, a variant of RDS was applied and which commenced with the selection of a generously-sized seed sample. The design then allowed for two waves of data collection to obtain the final sample. In the former, they applied the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Gile</a:t>
            </a:r>
            <a:r>
              <a:rPr lang="en-CA" sz="1800" dirty="0">
                <a:effectLst/>
                <a:latin typeface="Times New Roman" panose="02020603050405020304" pitchFamily="18" charset="0"/>
                <a:ea typeface="Calibri" panose="020F0502020204030204" pitchFamily="34" charset="0"/>
                <a:cs typeface="Arial" panose="020B0604020202020204" pitchFamily="34" charset="0"/>
              </a:rPr>
              <a:t> successive sampling weighting scheme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Gile</a:t>
            </a:r>
            <a:r>
              <a:rPr lang="en-CA" sz="1800" dirty="0">
                <a:effectLst/>
                <a:latin typeface="Times New Roman" panose="02020603050405020304" pitchFamily="18" charset="0"/>
                <a:ea typeface="Calibri" panose="020F0502020204030204" pitchFamily="34" charset="0"/>
                <a:cs typeface="Arial" panose="020B0604020202020204" pitchFamily="34" charset="0"/>
              </a:rPr>
              <a:t> 2011) to approximate the sampling weights. In the latter, sample weighting commenced with assigning weights based on the Volz-</a:t>
            </a:r>
            <a:r>
              <a:rPr lang="en-CA" sz="18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800" dirty="0">
                <a:effectLst/>
                <a:latin typeface="Times New Roman" panose="02020603050405020304" pitchFamily="18" charset="0"/>
                <a:ea typeface="Calibri" panose="020F0502020204030204" pitchFamily="34" charset="0"/>
                <a:cs typeface="Arial" panose="020B0604020202020204" pitchFamily="34" charset="0"/>
              </a:rPr>
              <a:t> weighting scheme and then the RDS sample was combined with a probability sample, based on a conventional design, and calibrating to population totals. In both cases, </a:t>
            </a:r>
            <a:r>
              <a:rPr lang="en-CA" sz="1800" dirty="0" err="1">
                <a:effectLst/>
                <a:latin typeface="Times New Roman" panose="02020603050405020304" pitchFamily="18" charset="0"/>
                <a:ea typeface="Calibri" panose="020F0502020204030204" pitchFamily="34" charset="0"/>
                <a:cs typeface="Arial" panose="020B0604020202020204" pitchFamily="34" charset="0"/>
              </a:rPr>
              <a:t>i</a:t>
            </a:r>
            <a:r>
              <a:rPr lang="en-CA" sz="1800" dirty="0">
                <a:effectLst/>
                <a:latin typeface="Times New Roman" panose="02020603050405020304" pitchFamily="18" charset="0"/>
                <a:ea typeface="Calibri" panose="020F0502020204030204" pitchFamily="34" charset="0"/>
                <a:cs typeface="Arial" panose="020B0604020202020204" pitchFamily="34" charset="0"/>
              </a:rPr>
              <a:t>) the design was restricted to only two waves but such RDS weighting schemes typically require at least five or six waves in order to reach sample equilibrium, and ii) the sample size was small and convergence/bottleneck checks may not be reliable for assessing if RDS assumptions have been met. Hence, for such cases, the NE4NS weighting scheme would serve as an appropriate and robust alternative for basing estimation upon. </a:t>
            </a:r>
          </a:p>
          <a:p>
            <a:pPr marL="0" marR="0">
              <a:lnSpc>
                <a:spcPct val="107000"/>
              </a:lnSpc>
              <a:spcBef>
                <a:spcPts val="0"/>
              </a:spcBef>
              <a:spcAft>
                <a:spcPts val="800"/>
              </a:spcAft>
            </a:pPr>
            <a:br>
              <a:rPr lang="en-CA" sz="1800" dirty="0">
                <a:effectLst/>
                <a:latin typeface="Times New Roman" panose="02020603050405020304" pitchFamily="18"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94D6EF48-8F72-0443-9AA0-772CECAB3FB9}" type="slidenum">
              <a:rPr lang="en-US" smtClean="0"/>
              <a:t>19</a:t>
            </a:fld>
            <a:endParaRPr lang="en-US"/>
          </a:p>
        </p:txBody>
      </p:sp>
    </p:spTree>
    <p:extLst>
      <p:ext uri="{BB962C8B-B14F-4D97-AF65-F5344CB8AC3E}">
        <p14:creationId xmlns:p14="http://schemas.microsoft.com/office/powerpoint/2010/main" val="357957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e222e5f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e222e5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Hui Yi</a:t>
            </a:r>
            <a:r>
              <a:rPr lang="en-US" sz="1100" b="0" i="0" dirty="0">
                <a:solidFill>
                  <a:srgbClr val="000000"/>
                </a:solidFill>
                <a:effectLst/>
                <a:highlight>
                  <a:srgbClr val="FFFFFF"/>
                </a:highlight>
                <a:latin typeface="Arial" panose="020B0604020202020204" pitchFamily="34" charset="0"/>
              </a:rPr>
              <a:t>, an Assistant Research Scientist and Data Scientist at the University of Georgia School of Social Work at the Center on Human Trafficking Research &amp; Outreach (</a:t>
            </a:r>
            <a:r>
              <a:rPr lang="en-US" sz="1100" b="0" i="0" dirty="0" err="1">
                <a:solidFill>
                  <a:srgbClr val="000000"/>
                </a:solidFill>
                <a:effectLst/>
                <a:highlight>
                  <a:srgbClr val="FFFFFF"/>
                </a:highlight>
                <a:latin typeface="Arial" panose="020B0604020202020204" pitchFamily="34" charset="0"/>
              </a:rPr>
              <a:t>CenHTRO</a:t>
            </a:r>
            <a:r>
              <a:rPr lang="en-US" sz="1100" b="0" i="0" dirty="0">
                <a:solidFill>
                  <a:srgbClr val="000000"/>
                </a:solidFill>
                <a:effectLst/>
                <a:highlight>
                  <a:srgbClr val="FFFFFF"/>
                </a:highlight>
                <a:latin typeface="Arial" panose="020B0604020202020204" pitchFamily="34" charset="0"/>
              </a:rPr>
              <a:t>). I am a survey methodologist who has designed surveys targeting the hidden and hard-to-reach population of human trafficking and has collected over 12,500 survey data from 13 districts in five African countries. I perform large-scale prevalence estimation of various forms of labor and sex exploitation using traditional survey methods and advanced statistical methods. </a:t>
            </a:r>
          </a:p>
          <a:p>
            <a:pPr marL="0" lvl="0" indent="0" algn="l" rtl="0">
              <a:spcBef>
                <a:spcPts val="0"/>
              </a:spcBef>
              <a:spcAft>
                <a:spcPts val="0"/>
              </a:spcAft>
              <a:buNone/>
            </a:pPr>
            <a:endParaRPr lang="en-US" sz="1100" b="1"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Pedro </a:t>
            </a:r>
            <a:r>
              <a:rPr lang="en-US" sz="1100" b="1" i="0" dirty="0" err="1">
                <a:solidFill>
                  <a:srgbClr val="000000"/>
                </a:solidFill>
                <a:effectLst/>
                <a:highlight>
                  <a:srgbClr val="FFFFFF"/>
                </a:highlight>
                <a:latin typeface="Arial" panose="020B0604020202020204" pitchFamily="34" charset="0"/>
              </a:rPr>
              <a:t>Maues</a:t>
            </a:r>
            <a:r>
              <a:rPr lang="en-US" sz="1100" b="1" i="0" dirty="0">
                <a:solidFill>
                  <a:srgbClr val="000000"/>
                </a:solidFill>
                <a:effectLst/>
                <a:highlight>
                  <a:srgbClr val="FFFFFF"/>
                </a:highlight>
                <a:latin typeface="Arial" panose="020B0604020202020204" pitchFamily="34" charset="0"/>
              </a:rPr>
              <a:t> De Avila Goulart</a:t>
            </a:r>
            <a:r>
              <a:rPr lang="en-US" sz="1100" b="0" i="0" dirty="0">
                <a:solidFill>
                  <a:srgbClr val="000000"/>
                </a:solidFill>
                <a:effectLst/>
                <a:highlight>
                  <a:srgbClr val="FFFFFF"/>
                </a:highlight>
                <a:latin typeface="Arial" panose="020B0604020202020204" pitchFamily="34" charset="0"/>
              </a:rPr>
              <a:t>, is a Data Analyst at the Center for Human Trafficking Research and Outreach at University of Georgia School of Social Work. With a background in political science, Dr. Goulart applies statistical methods to the study of human trafficking, most notably estimating its prevalence in hotspot areas in Africa. </a:t>
            </a:r>
          </a:p>
          <a:p>
            <a:pPr marL="0" lvl="0" indent="0" algn="l" rtl="0">
              <a:spcBef>
                <a:spcPts val="0"/>
              </a:spcBef>
              <a:spcAft>
                <a:spcPts val="0"/>
              </a:spcAft>
              <a:buNone/>
            </a:pPr>
            <a:endParaRPr lang="en-US" sz="1100" b="0"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Anne </a:t>
            </a:r>
            <a:r>
              <a:rPr lang="en-US" sz="1100" b="1" i="0" dirty="0" err="1">
                <a:solidFill>
                  <a:srgbClr val="000000"/>
                </a:solidFill>
                <a:effectLst/>
                <a:highlight>
                  <a:srgbClr val="FFFFFF"/>
                </a:highlight>
                <a:latin typeface="Arial" panose="020B0604020202020204" pitchFamily="34" charset="0"/>
              </a:rPr>
              <a:t>Nyarotso</a:t>
            </a:r>
            <a:r>
              <a:rPr lang="en-US" sz="1100" b="1" i="0" dirty="0">
                <a:solidFill>
                  <a:srgbClr val="000000"/>
                </a:solidFill>
                <a:effectLst/>
                <a:highlight>
                  <a:srgbClr val="FFFFFF"/>
                </a:highlight>
                <a:latin typeface="Arial" panose="020B0604020202020204" pitchFamily="34" charset="0"/>
              </a:rPr>
              <a:t> </a:t>
            </a:r>
            <a:r>
              <a:rPr lang="en-US" sz="1100" b="1" i="0" dirty="0" err="1">
                <a:solidFill>
                  <a:srgbClr val="000000"/>
                </a:solidFill>
                <a:effectLst/>
                <a:highlight>
                  <a:srgbClr val="FFFFFF"/>
                </a:highlight>
                <a:latin typeface="Arial" panose="020B0604020202020204" pitchFamily="34" charset="0"/>
              </a:rPr>
              <a:t>Waswa</a:t>
            </a:r>
            <a:r>
              <a:rPr lang="en-US" sz="1100" b="0" i="0" dirty="0">
                <a:solidFill>
                  <a:srgbClr val="000000"/>
                </a:solidFill>
                <a:effectLst/>
                <a:highlight>
                  <a:srgbClr val="FFFFFF"/>
                </a:highlight>
                <a:latin typeface="Arial" panose="020B0604020202020204" pitchFamily="34" charset="0"/>
              </a:rPr>
              <a:t> is the Monitoring, Evaluation, and Learning Coordinator at the Center on Human Trafficking Research and Outreach (</a:t>
            </a:r>
            <a:r>
              <a:rPr lang="en-US" sz="1100" b="0" i="0" dirty="0" err="1">
                <a:solidFill>
                  <a:srgbClr val="000000"/>
                </a:solidFill>
                <a:effectLst/>
                <a:highlight>
                  <a:srgbClr val="FFFFFF"/>
                </a:highlight>
                <a:latin typeface="Arial" panose="020B0604020202020204" pitchFamily="34" charset="0"/>
              </a:rPr>
              <a:t>CenHTRO</a:t>
            </a:r>
            <a:r>
              <a:rPr lang="en-US" sz="1100" b="0" i="0" dirty="0">
                <a:solidFill>
                  <a:srgbClr val="000000"/>
                </a:solidFill>
                <a:effectLst/>
                <a:highlight>
                  <a:srgbClr val="FFFFFF"/>
                </a:highlight>
                <a:latin typeface="Arial" panose="020B0604020202020204" pitchFamily="34" charset="0"/>
              </a:rPr>
              <a:t>) in the School of Social Work at the University of Georgia. She is committed to leveraging monitoring, evaluation, and learning methodologies to attain meaningful outcomes and foster sustainable change, driven by her passion for enhancing organizational effectiveness, efficiency and continuous improvement. </a:t>
            </a:r>
          </a:p>
          <a:p>
            <a:pPr marL="0" lvl="0" indent="0" algn="l" rtl="0">
              <a:spcBef>
                <a:spcPts val="0"/>
              </a:spcBef>
              <a:spcAft>
                <a:spcPts val="0"/>
              </a:spcAft>
              <a:buNone/>
            </a:pPr>
            <a:endParaRPr lang="en-US" sz="1100" b="1"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Kyle Vincent </a:t>
            </a:r>
            <a:r>
              <a:rPr lang="en-US" sz="1100" b="0" i="0" dirty="0">
                <a:solidFill>
                  <a:srgbClr val="000000"/>
                </a:solidFill>
                <a:effectLst/>
                <a:highlight>
                  <a:srgbClr val="FFFFFF"/>
                </a:highlight>
                <a:latin typeface="Arial" panose="020B0604020202020204" pitchFamily="34" charset="0"/>
              </a:rPr>
              <a:t>is an independent consultant based in Ottawa, Canada. </a:t>
            </a:r>
            <a:endParaRPr lang="en-US" sz="1100" b="1"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endParaRPr lang="en-US" sz="1100" b="1"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Lydia </a:t>
            </a:r>
            <a:r>
              <a:rPr lang="en-US" sz="1100" b="1" i="0" dirty="0" err="1">
                <a:solidFill>
                  <a:srgbClr val="000000"/>
                </a:solidFill>
                <a:effectLst/>
                <a:highlight>
                  <a:srgbClr val="FFFFFF"/>
                </a:highlight>
                <a:latin typeface="Arial" panose="020B0604020202020204" pitchFamily="34" charset="0"/>
              </a:rPr>
              <a:t>Aletraris</a:t>
            </a:r>
            <a:r>
              <a:rPr lang="en-US" sz="1100" b="1" i="0" dirty="0">
                <a:solidFill>
                  <a:srgbClr val="000000"/>
                </a:solidFill>
                <a:effectLst/>
                <a:highlight>
                  <a:srgbClr val="FFFFFF"/>
                </a:highlight>
                <a:latin typeface="Arial" panose="020B0604020202020204" pitchFamily="34" charset="0"/>
              </a:rPr>
              <a:t> </a:t>
            </a:r>
            <a:r>
              <a:rPr lang="en-US" sz="1100" b="0" i="0" dirty="0">
                <a:solidFill>
                  <a:srgbClr val="000000"/>
                </a:solidFill>
                <a:effectLst/>
                <a:highlight>
                  <a:srgbClr val="FFFFFF"/>
                </a:highlight>
                <a:latin typeface="Arial" panose="020B0604020202020204" pitchFamily="34" charset="0"/>
              </a:rPr>
              <a:t>is the Associate Director and Prevalence Reduction Innovation Forum (PRIF) Project Coordinator at the University of Georgia School of Social Work, Center on Human Trafficking Research and Outreach. </a:t>
            </a:r>
            <a:r>
              <a:rPr lang="en-US" sz="1800" b="0" i="0" dirty="0">
                <a:solidFill>
                  <a:srgbClr val="000000"/>
                </a:solidFill>
                <a:effectLst/>
                <a:latin typeface="Arial" panose="020B0604020202020204" pitchFamily="34" charset="0"/>
              </a:rPr>
              <a:t>The PRIF forum enlists scholars from universities around the world, such as Brazil, Morocco and Pakistan, to test the efficacy of various methodological approaches in measuring human trafficking prevalence. </a:t>
            </a:r>
            <a:endParaRPr lang="en-US" sz="1100" b="0"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endParaRPr lang="en-US" sz="1100" b="0"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a:solidFill>
                  <a:srgbClr val="000000"/>
                </a:solidFill>
                <a:effectLst/>
                <a:highlight>
                  <a:srgbClr val="FFFFFF"/>
                </a:highlight>
                <a:latin typeface="Arial" panose="020B0604020202020204" pitchFamily="34" charset="0"/>
              </a:rPr>
              <a:t>Dr. David </a:t>
            </a:r>
            <a:r>
              <a:rPr lang="en-US" sz="1100" b="1" i="0" dirty="0" err="1">
                <a:solidFill>
                  <a:srgbClr val="000000"/>
                </a:solidFill>
                <a:effectLst/>
                <a:highlight>
                  <a:srgbClr val="FFFFFF"/>
                </a:highlight>
                <a:latin typeface="Arial" panose="020B0604020202020204" pitchFamily="34" charset="0"/>
              </a:rPr>
              <a:t>Okech</a:t>
            </a:r>
            <a:r>
              <a:rPr lang="en-US" sz="1100" b="0" i="0" dirty="0">
                <a:solidFill>
                  <a:srgbClr val="000000"/>
                </a:solidFill>
                <a:effectLst/>
                <a:highlight>
                  <a:srgbClr val="FFFFFF"/>
                </a:highlight>
                <a:latin typeface="Arial" panose="020B0604020202020204" pitchFamily="34" charset="0"/>
              </a:rPr>
              <a:t> is Georgia Athletics Association Endowed Professor of Human Trafficking Implementation Research and Director of the Center on Human Trafficking Research &amp; Outreach in the School of Social Work at the University of Georgia. Dr. </a:t>
            </a:r>
            <a:r>
              <a:rPr lang="en-US" sz="1100" b="0" i="0" dirty="0" err="1">
                <a:solidFill>
                  <a:srgbClr val="000000"/>
                </a:solidFill>
                <a:effectLst/>
                <a:highlight>
                  <a:srgbClr val="FFFFFF"/>
                </a:highlight>
                <a:latin typeface="Arial" panose="020B0604020202020204" pitchFamily="34" charset="0"/>
              </a:rPr>
              <a:t>Okech’s</a:t>
            </a:r>
            <a:r>
              <a:rPr lang="en-US" sz="1100" b="0" i="0" dirty="0">
                <a:solidFill>
                  <a:srgbClr val="000000"/>
                </a:solidFill>
                <a:effectLst/>
                <a:highlight>
                  <a:srgbClr val="FFFFFF"/>
                </a:highlight>
                <a:latin typeface="Arial" panose="020B0604020202020204" pitchFamily="34" charset="0"/>
              </a:rPr>
              <a:t> current interdisciplinary and international research aims to create evidence-informed policies and programs for survivors of human trafficking across the globe. </a:t>
            </a:r>
          </a:p>
          <a:p>
            <a:pPr marL="0" lvl="0" indent="0" algn="l" rtl="0">
              <a:spcBef>
                <a:spcPts val="0"/>
              </a:spcBef>
              <a:spcAft>
                <a:spcPts val="0"/>
              </a:spcAft>
              <a:buNone/>
            </a:pPr>
            <a:endParaRPr lang="en-US" sz="1100" b="0" i="0" dirty="0">
              <a:solidFill>
                <a:srgbClr val="000000"/>
              </a:solidFill>
              <a:effectLst/>
              <a:highlight>
                <a:srgbClr val="FFFFFF"/>
              </a:highlight>
              <a:latin typeface="Arial" panose="020B0604020202020204" pitchFamily="34" charset="0"/>
            </a:endParaRPr>
          </a:p>
          <a:p>
            <a:pPr marL="0" lvl="0" indent="0" algn="l" rtl="0">
              <a:spcBef>
                <a:spcPts val="0"/>
              </a:spcBef>
              <a:spcAft>
                <a:spcPts val="0"/>
              </a:spcAft>
              <a:buNone/>
            </a:pPr>
            <a:r>
              <a:rPr lang="en-US" sz="1100" b="1" i="0" dirty="0" err="1">
                <a:solidFill>
                  <a:srgbClr val="000000"/>
                </a:solidFill>
                <a:effectLst/>
                <a:highlight>
                  <a:srgbClr val="FFFFFF"/>
                </a:highlight>
                <a:latin typeface="Arial" panose="020B0604020202020204" pitchFamily="34" charset="0"/>
              </a:rPr>
              <a:t>Nnenne</a:t>
            </a:r>
            <a:r>
              <a:rPr lang="en-US" sz="1100" b="1" i="0" dirty="0">
                <a:solidFill>
                  <a:srgbClr val="000000"/>
                </a:solidFill>
                <a:effectLst/>
                <a:highlight>
                  <a:srgbClr val="FFFFFF"/>
                </a:highlight>
                <a:latin typeface="Arial" panose="020B0604020202020204" pitchFamily="34" charset="0"/>
              </a:rPr>
              <a:t> </a:t>
            </a:r>
            <a:r>
              <a:rPr lang="en-US" sz="1100" b="1" i="0" dirty="0" err="1">
                <a:solidFill>
                  <a:srgbClr val="000000"/>
                </a:solidFill>
                <a:effectLst/>
                <a:highlight>
                  <a:srgbClr val="FFFFFF"/>
                </a:highlight>
                <a:latin typeface="Arial" panose="020B0604020202020204" pitchFamily="34" charset="0"/>
              </a:rPr>
              <a:t>Onyioha</a:t>
            </a:r>
            <a:r>
              <a:rPr lang="en-US" sz="1100" b="1" i="0" dirty="0">
                <a:solidFill>
                  <a:srgbClr val="000000"/>
                </a:solidFill>
                <a:effectLst/>
                <a:highlight>
                  <a:srgbClr val="FFFFFF"/>
                </a:highlight>
                <a:latin typeface="Arial" panose="020B0604020202020204" pitchFamily="34" charset="0"/>
              </a:rPr>
              <a:t> Clayton</a:t>
            </a:r>
            <a:r>
              <a:rPr lang="en-US" sz="1100" b="0" i="0" dirty="0">
                <a:solidFill>
                  <a:srgbClr val="000000"/>
                </a:solidFill>
                <a:effectLst/>
                <a:highlight>
                  <a:srgbClr val="FFFFFF"/>
                </a:highlight>
                <a:latin typeface="Arial" panose="020B0604020202020204" pitchFamily="34" charset="0"/>
              </a:rPr>
              <a:t>, MS, Program Manager for </a:t>
            </a:r>
            <a:r>
              <a:rPr lang="en-US" sz="1100" b="0" i="0" dirty="0" err="1">
                <a:solidFill>
                  <a:srgbClr val="000000"/>
                </a:solidFill>
                <a:effectLst/>
                <a:highlight>
                  <a:srgbClr val="FFFFFF"/>
                </a:highlight>
                <a:latin typeface="Arial" panose="020B0604020202020204" pitchFamily="34" charset="0"/>
              </a:rPr>
              <a:t>CenHTRO</a:t>
            </a:r>
            <a:r>
              <a:rPr lang="en-US" sz="1100" b="0" i="0" dirty="0">
                <a:solidFill>
                  <a:srgbClr val="000000"/>
                </a:solidFill>
                <a:effectLst/>
                <a:highlight>
                  <a:srgbClr val="FFFFFF"/>
                </a:highlight>
                <a:latin typeface="Arial" panose="020B0604020202020204" pitchFamily="34" charset="0"/>
              </a:rPr>
              <a:t> Senegal program. She </a:t>
            </a:r>
            <a:r>
              <a:rPr lang="en-US" sz="1100" b="0" i="0" dirty="0">
                <a:solidFill>
                  <a:srgbClr val="212121"/>
                </a:solidFill>
                <a:effectLst/>
                <a:highlight>
                  <a:srgbClr val="FFFFFF"/>
                </a:highlight>
                <a:latin typeface="Arial" panose="020B0604020202020204" pitchFamily="34" charset="0"/>
              </a:rPr>
              <a:t>coordinates a research partnership that led to the first systematic research on sex trafficking among women and girls aged 15-30 in the </a:t>
            </a:r>
            <a:r>
              <a:rPr lang="en-US" sz="1100" b="0" i="0" dirty="0" err="1">
                <a:solidFill>
                  <a:srgbClr val="212121"/>
                </a:solidFill>
                <a:effectLst/>
                <a:highlight>
                  <a:srgbClr val="FFFFFF"/>
                </a:highlight>
                <a:latin typeface="Arial" panose="020B0604020202020204" pitchFamily="34" charset="0"/>
              </a:rPr>
              <a:t>Kédougou</a:t>
            </a:r>
            <a:r>
              <a:rPr lang="en-US" sz="1100" b="0" i="0" dirty="0">
                <a:solidFill>
                  <a:srgbClr val="212121"/>
                </a:solidFill>
                <a:effectLst/>
                <a:highlight>
                  <a:srgbClr val="FFFFFF"/>
                </a:highlight>
                <a:latin typeface="Arial" panose="020B0604020202020204" pitchFamily="34" charset="0"/>
              </a:rPr>
              <a:t> gold mining region of Senegal. </a:t>
            </a:r>
          </a:p>
        </p:txBody>
      </p:sp>
    </p:spTree>
    <p:extLst>
      <p:ext uri="{BB962C8B-B14F-4D97-AF65-F5344CB8AC3E}">
        <p14:creationId xmlns:p14="http://schemas.microsoft.com/office/powerpoint/2010/main" val="3334395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would like to thank our funder US department of state; teammates Prof. Alex Balch and his research team based in University of Liverpool. </a:t>
            </a:r>
          </a:p>
          <a:p>
            <a:r>
              <a:rPr lang="en-US" dirty="0"/>
              <a:t>We also acknowledge the partnership with Free the Slaves who supported the Prevention and Protection of the programming;</a:t>
            </a:r>
          </a:p>
          <a:p>
            <a:r>
              <a:rPr lang="en-US" dirty="0"/>
              <a:t>Programming partner UNODC whose focal area was prosecution.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also work with Research and Evaluation partner, Population Council. </a:t>
            </a:r>
          </a:p>
          <a:p>
            <a:endParaRPr lang="en-US" dirty="0"/>
          </a:p>
        </p:txBody>
      </p:sp>
      <p:sp>
        <p:nvSpPr>
          <p:cNvPr id="4" name="Slide Number Placeholder 3"/>
          <p:cNvSpPr>
            <a:spLocks noGrp="1"/>
          </p:cNvSpPr>
          <p:nvPr>
            <p:ph type="sldNum" sz="quarter" idx="5"/>
          </p:nvPr>
        </p:nvSpPr>
        <p:spPr/>
        <p:txBody>
          <a:bodyPr/>
          <a:lstStyle/>
          <a:p>
            <a:fld id="{AC78900D-C918-FA41-9F16-69296426D536}" type="slidenum">
              <a:rPr lang="en-US" smtClean="0"/>
              <a:t>20</a:t>
            </a:fld>
            <a:endParaRPr lang="en-US"/>
          </a:p>
        </p:txBody>
      </p:sp>
    </p:spTree>
    <p:extLst>
      <p:ext uri="{BB962C8B-B14F-4D97-AF65-F5344CB8AC3E}">
        <p14:creationId xmlns:p14="http://schemas.microsoft.com/office/powerpoint/2010/main" val="418902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e222e5f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e222e5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be222e5f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be222e5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Founded around 2019 by Dr. David </a:t>
            </a:r>
            <a:r>
              <a:rPr lang="en-US" dirty="0" err="1"/>
              <a:t>Okech</a:t>
            </a:r>
            <a:r>
              <a:rPr lang="en-US" dirty="0"/>
              <a:t> (Professor, School of Social Work, Director of </a:t>
            </a:r>
            <a:r>
              <a:rPr lang="en-US" dirty="0" err="1"/>
              <a:t>CenHTRO</a:t>
            </a:r>
            <a:r>
              <a:rPr lang="en-US" dirty="0"/>
              <a:t>) at the University of Georgia</a:t>
            </a:r>
          </a:p>
          <a:p>
            <a:pPr marL="342900" indent="-342900">
              <a:buFont typeface="Arial" panose="020B0604020202020204" pitchFamily="34" charset="0"/>
              <a:buChar char="•"/>
            </a:pPr>
            <a:r>
              <a:rPr lang="en-US" dirty="0"/>
              <a:t>Since founding, we completed 4 large-scale, baseline human trafficking prevalence studies in West Africa, including 2 studies in Sierra Leone, 1 in Guinea, and 1 in Senegal. </a:t>
            </a:r>
          </a:p>
          <a:p>
            <a:pPr marL="342900" indent="-342900">
              <a:buFont typeface="Arial" panose="020B0604020202020204" pitchFamily="34" charset="0"/>
              <a:buChar char="•"/>
            </a:pPr>
            <a:r>
              <a:rPr lang="en-US" dirty="0"/>
              <a:t>We developed the Prevalence Reduction Innovation Forum (or PRIF) which involved partnerships with researchers to test prevalence estimation methods for human trafficking in 6 countries and 7 studies. </a:t>
            </a:r>
          </a:p>
          <a:p>
            <a:pPr marL="342900" indent="-342900">
              <a:buFont typeface="Arial" panose="020B0604020202020204" pitchFamily="34" charset="0"/>
              <a:buChar char="•"/>
            </a:pPr>
            <a:r>
              <a:rPr lang="en-US" dirty="0"/>
              <a:t>Currently we are researching labor trafficking among youth and young adults in the Southern African region, especially Malawi and Zambia.</a:t>
            </a:r>
          </a:p>
          <a:p>
            <a:endParaRPr lang="en-US" dirty="0"/>
          </a:p>
        </p:txBody>
      </p:sp>
    </p:spTree>
    <p:extLst>
      <p:ext uri="{BB962C8B-B14F-4D97-AF65-F5344CB8AC3E}">
        <p14:creationId xmlns:p14="http://schemas.microsoft.com/office/powerpoint/2010/main" val="151223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Merriweather" pitchFamily="2" charset="77"/>
              </a:rPr>
              <a:t>The U.S. Department of State (DoS) 2020 Trafficking in Persons (TIP) Report for Senegal, as well as non-governmental organizations (NGOs) and international organizations, have revealed evidence of sex trafficking in the Southeastern gold mining region of </a:t>
            </a:r>
            <a:r>
              <a:rPr lang="en-US" sz="1800" dirty="0" err="1">
                <a:effectLst/>
                <a:latin typeface="Merriweather" pitchFamily="2" charset="77"/>
              </a:rPr>
              <a:t>Kédougou</a:t>
            </a:r>
            <a:r>
              <a:rPr lang="en-US" sz="1800" dirty="0">
                <a:effectLst/>
                <a:latin typeface="Merriweather" pitchFamily="2" charset="77"/>
              </a:rPr>
              <a:t> (Office to Monitor and Combat Trafficking in Persons, 2020).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Merriweather" pitchFamily="2" charset="77"/>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Merriweather" pitchFamily="2" charset="77"/>
              </a:rPr>
              <a:t>Sex trafficking in </a:t>
            </a:r>
            <a:r>
              <a:rPr lang="en-US" sz="1800" dirty="0" err="1">
                <a:effectLst/>
                <a:latin typeface="Merriweather" pitchFamily="2" charset="77"/>
              </a:rPr>
              <a:t>Kédougou</a:t>
            </a:r>
            <a:r>
              <a:rPr lang="en-US" sz="1800" dirty="0">
                <a:effectLst/>
                <a:latin typeface="Merriweather" pitchFamily="2" charset="77"/>
              </a:rPr>
              <a:t> is believed to be both internal and transnational, with victims coming from within Senegal as well as from the neighboring countries of Ghana, Nigeria, Guinea, Mali, and Burkina Faso (Office to Monitor and Combat Trafficking in Persons, 2020).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Merriweather" pitchFamily="2" charset="77"/>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Merriweather" pitchFamily="2" charset="77"/>
              </a:rPr>
              <a:t>However, evidence to date has been largely anecdotal, limiting efforts to understand the problem’s true scale and nature.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800" dirty="0">
              <a:effectLst/>
              <a:latin typeface="Merriweather" pitchFamily="2" charset="77"/>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Merriweather" pitchFamily="2" charset="77"/>
              </a:rPr>
              <a:t>To this end, Center on human trafficking research &amp; outreach (or </a:t>
            </a:r>
            <a:r>
              <a:rPr lang="en-US" sz="1800" dirty="0" err="1">
                <a:effectLst/>
                <a:latin typeface="Merriweather" pitchFamily="2" charset="77"/>
              </a:rPr>
              <a:t>CenHTRO</a:t>
            </a:r>
            <a:r>
              <a:rPr lang="en-US" sz="1800" dirty="0">
                <a:effectLst/>
                <a:latin typeface="Merriweather" pitchFamily="2" charset="77"/>
              </a:rPr>
              <a:t>) contracted Mantle to conduct research to estimate the prevalence of sex trafficking among women ages 18-30 who are engaged in commercial sex in Senegal’s </a:t>
            </a:r>
            <a:r>
              <a:rPr lang="en-US" sz="1800" dirty="0" err="1">
                <a:effectLst/>
                <a:latin typeface="Merriweather" pitchFamily="2" charset="77"/>
              </a:rPr>
              <a:t>Kédougou</a:t>
            </a:r>
            <a:r>
              <a:rPr lang="en-US" sz="1800" dirty="0">
                <a:effectLst/>
                <a:latin typeface="Merriweather" pitchFamily="2" charset="77"/>
              </a:rPr>
              <a:t> gold mining region at baseline (2021) and endline (2024) and to evaluate changes over time resulting from grantee work to address service and policy gaps in prevention, prosecution, and protection</a:t>
            </a:r>
            <a:r>
              <a:rPr lang="en-US" sz="1800">
                <a:effectLst/>
                <a:latin typeface="Merriweather" pitchFamily="2" charset="77"/>
              </a:rPr>
              <a:t>. </a:t>
            </a:r>
            <a:endParaRPr lang="en-US" sz="1800" dirty="0">
              <a:effectLst/>
              <a:latin typeface="Merriweather" pitchFamily="2" charset="77"/>
            </a:endParaRPr>
          </a:p>
        </p:txBody>
      </p:sp>
    </p:spTree>
    <p:extLst>
      <p:ext uri="{BB962C8B-B14F-4D97-AF65-F5344CB8AC3E}">
        <p14:creationId xmlns:p14="http://schemas.microsoft.com/office/powerpoint/2010/main" val="186556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ffectLst/>
                <a:latin typeface="Merriweather" pitchFamily="2" charset="77"/>
              </a:rPr>
              <a:t>According to a 2019 study by the Artisanal Gold Council (2019), there are 97 artisanal gold mine sites in the </a:t>
            </a:r>
            <a:r>
              <a:rPr lang="en-US" sz="1100" dirty="0" err="1">
                <a:effectLst/>
                <a:latin typeface="Merriweather" pitchFamily="2" charset="77"/>
              </a:rPr>
              <a:t>Kédougou</a:t>
            </a:r>
            <a:r>
              <a:rPr lang="en-US" sz="1100" dirty="0">
                <a:effectLst/>
                <a:latin typeface="Merriweather" pitchFamily="2" charset="77"/>
              </a:rPr>
              <a:t> region, most of which are in the </a:t>
            </a:r>
            <a:r>
              <a:rPr lang="en-US" sz="1100" dirty="0" err="1">
                <a:effectLst/>
                <a:latin typeface="Merriweather" pitchFamily="2" charset="77"/>
              </a:rPr>
              <a:t>Saraya</a:t>
            </a:r>
            <a:r>
              <a:rPr lang="en-US" sz="1100" dirty="0">
                <a:effectLst/>
                <a:latin typeface="Merriweather" pitchFamily="2" charset="77"/>
              </a:rPr>
              <a:t> department, with the remaining located in the </a:t>
            </a:r>
            <a:r>
              <a:rPr lang="en-US" sz="1100" dirty="0" err="1">
                <a:effectLst/>
                <a:latin typeface="Merriweather" pitchFamily="2" charset="77"/>
              </a:rPr>
              <a:t>Kédougou</a:t>
            </a:r>
            <a:r>
              <a:rPr lang="en-US" sz="1100" dirty="0">
                <a:effectLst/>
                <a:latin typeface="Merriweather" pitchFamily="2" charset="77"/>
              </a:rPr>
              <a:t> department. An estimated 25,119 people work to produce approximately 3 </a:t>
            </a:r>
            <a:r>
              <a:rPr lang="en-US" sz="1100" dirty="0" err="1">
                <a:effectLst/>
                <a:latin typeface="Merriweather" pitchFamily="2" charset="77"/>
              </a:rPr>
              <a:t>tonnes</a:t>
            </a:r>
            <a:r>
              <a:rPr lang="en-US" sz="1100" dirty="0">
                <a:effectLst/>
                <a:latin typeface="Merriweather" pitchFamily="2" charset="77"/>
              </a:rPr>
              <a:t> of gold per year in these mining sites.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err="1">
                <a:solidFill>
                  <a:srgbClr val="000000"/>
                </a:solidFill>
                <a:effectLst/>
                <a:latin typeface="Arial" panose="020B0604020202020204" pitchFamily="34" charset="0"/>
                <a:ea typeface="SimSun" panose="02010600030101010101" pitchFamily="2" charset="-122"/>
              </a:rPr>
              <a:t>Saraya</a:t>
            </a:r>
            <a:r>
              <a:rPr lang="en-US" sz="1100" b="1" dirty="0">
                <a:solidFill>
                  <a:srgbClr val="000000"/>
                </a:solidFill>
                <a:effectLst/>
                <a:latin typeface="Arial" panose="020B0604020202020204" pitchFamily="34" charset="0"/>
                <a:ea typeface="SimSun" panose="02010600030101010101" pitchFamily="2" charset="-122"/>
              </a:rPr>
              <a:t> and </a:t>
            </a:r>
            <a:r>
              <a:rPr lang="en-US" sz="1100" b="1" dirty="0" err="1">
                <a:solidFill>
                  <a:srgbClr val="000000"/>
                </a:solidFill>
                <a:effectLst/>
                <a:latin typeface="Arial" panose="020B0604020202020204" pitchFamily="34" charset="0"/>
                <a:ea typeface="SimSun" panose="02010600030101010101" pitchFamily="2" charset="-122"/>
              </a:rPr>
              <a:t>Kédougou</a:t>
            </a:r>
            <a:r>
              <a:rPr lang="en-US" sz="1100" b="1" dirty="0">
                <a:solidFill>
                  <a:srgbClr val="000000"/>
                </a:solidFill>
                <a:effectLst/>
                <a:latin typeface="Arial" panose="020B0604020202020204" pitchFamily="34" charset="0"/>
                <a:ea typeface="SimSun" panose="02010600030101010101" pitchFamily="2" charset="-122"/>
              </a:rPr>
              <a:t> gold mining areas </a:t>
            </a:r>
            <a:r>
              <a:rPr lang="en-US" sz="1100" dirty="0">
                <a:solidFill>
                  <a:srgbClr val="000000"/>
                </a:solidFill>
                <a:effectLst/>
                <a:latin typeface="Arial" panose="020B0604020202020204" pitchFamily="34" charset="0"/>
                <a:ea typeface="SimSun" panose="02010600030101010101" pitchFamily="2" charset="-122"/>
              </a:rPr>
              <a:t>have a number of characteristics that promote exploitative practices towards women, particularly sex trafficking. Mining towns in this region were described as hyper-masculine, with large populations of young male workers and social norms and beliefs that promote and condone abuse of women. </a:t>
            </a:r>
          </a:p>
          <a:p>
            <a:r>
              <a:rPr lang="en-US" b="1" dirty="0">
                <a:solidFill>
                  <a:srgbClr val="004E60"/>
                </a:solidFill>
                <a:effectLst/>
                <a:latin typeface="Helvetica" pitchFamily="2" charset="0"/>
              </a:rPr>
              <a:t>Mission:</a:t>
            </a:r>
            <a:r>
              <a:rPr lang="en-US" dirty="0">
                <a:solidFill>
                  <a:srgbClr val="004E60"/>
                </a:solidFill>
                <a:effectLst/>
                <a:latin typeface="Helvetica" pitchFamily="2" charset="0"/>
              </a:rPr>
              <a:t> Measure and reduce sex trafficking prevalence within artisanal gold mining sites of the </a:t>
            </a:r>
            <a:r>
              <a:rPr lang="en-US" dirty="0" err="1">
                <a:solidFill>
                  <a:srgbClr val="004E60"/>
                </a:solidFill>
                <a:effectLst/>
                <a:latin typeface="Helvetica" pitchFamily="2" charset="0"/>
              </a:rPr>
              <a:t>Kédougou</a:t>
            </a:r>
            <a:r>
              <a:rPr lang="en-US" dirty="0">
                <a:solidFill>
                  <a:srgbClr val="004E60"/>
                </a:solidFill>
                <a:effectLst/>
                <a:latin typeface="Helvetica" pitchFamily="2" charset="0"/>
              </a:rPr>
              <a:t> region and address service and policy gaps in prevention, prosecution, protection and partnership.</a:t>
            </a:r>
          </a:p>
          <a:p>
            <a:endParaRPr lang="en-US" dirty="0"/>
          </a:p>
        </p:txBody>
      </p:sp>
    </p:spTree>
    <p:extLst>
      <p:ext uri="{BB962C8B-B14F-4D97-AF65-F5344CB8AC3E}">
        <p14:creationId xmlns:p14="http://schemas.microsoft.com/office/powerpoint/2010/main" val="186344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298450" algn="l" defTabSz="914400" rtl="0" eaLnBrk="1" fontAlgn="auto" latinLnBrk="0" hangingPunct="1">
              <a:lnSpc>
                <a:spcPct val="116000"/>
              </a:lnSpc>
              <a:spcBef>
                <a:spcPts val="600"/>
              </a:spcBef>
              <a:spcAft>
                <a:spcPts val="600"/>
              </a:spcAft>
              <a:buClr>
                <a:srgbClr val="000000"/>
              </a:buClr>
              <a:buSzPts val="1100"/>
              <a:buFont typeface="Arial"/>
              <a:buChar char="●"/>
              <a:tabLst/>
              <a:defRPr/>
            </a:pPr>
            <a:r>
              <a:rPr lang="en-US" sz="1800" dirty="0">
                <a:solidFill>
                  <a:srgbClr val="000000"/>
                </a:solidFill>
                <a:effectLst/>
                <a:latin typeface="Arial" panose="020B0604020202020204" pitchFamily="34" charset="0"/>
                <a:ea typeface="SimSun" panose="02010600030101010101" pitchFamily="2" charset="-122"/>
              </a:rPr>
              <a:t>The main objective of the research is to establish a methodologically rigorous baseline prevalence estimate of sex trafficking in </a:t>
            </a:r>
            <a:r>
              <a:rPr lang="en-US" sz="1800" dirty="0" err="1">
                <a:solidFill>
                  <a:srgbClr val="000000"/>
                </a:solidFill>
                <a:effectLst/>
                <a:latin typeface="Arial" panose="020B0604020202020204" pitchFamily="34" charset="0"/>
                <a:ea typeface="SimSun" panose="02010600030101010101" pitchFamily="2" charset="-122"/>
              </a:rPr>
              <a:t>Saraya</a:t>
            </a:r>
            <a:r>
              <a:rPr lang="en-US" sz="1800" dirty="0">
                <a:solidFill>
                  <a:srgbClr val="000000"/>
                </a:solidFill>
                <a:effectLst/>
                <a:latin typeface="Arial" panose="020B0604020202020204" pitchFamily="34" charset="0"/>
                <a:ea typeface="SimSun" panose="02010600030101010101" pitchFamily="2" charset="-122"/>
              </a:rPr>
              <a:t> and </a:t>
            </a:r>
            <a:r>
              <a:rPr lang="en-US" sz="1800" dirty="0" err="1">
                <a:solidFill>
                  <a:srgbClr val="000000"/>
                </a:solidFill>
                <a:effectLst/>
                <a:latin typeface="Arial" panose="020B0604020202020204" pitchFamily="34" charset="0"/>
                <a:ea typeface="SimSun" panose="02010600030101010101" pitchFamily="2" charset="-122"/>
              </a:rPr>
              <a:t>Kédougou</a:t>
            </a:r>
            <a:r>
              <a:rPr lang="en-US" sz="1800" dirty="0">
                <a:solidFill>
                  <a:srgbClr val="000000"/>
                </a:solidFill>
                <a:effectLst/>
                <a:latin typeface="Arial" panose="020B0604020202020204" pitchFamily="34" charset="0"/>
                <a:ea typeface="SimSun" panose="02010600030101010101" pitchFamily="2" charset="-122"/>
              </a:rPr>
              <a:t> departments that can serve as a benchmark for evaluating the extent to which anti-slavery programs and policies have effectively reduced prevalence among women aged 18-30 years.</a:t>
            </a:r>
          </a:p>
          <a:p>
            <a:pPr marL="0" marR="0" lvl="0" indent="-298450" algn="l" defTabSz="914400" rtl="0" eaLnBrk="1" fontAlgn="auto" latinLnBrk="0" hangingPunct="1">
              <a:lnSpc>
                <a:spcPct val="116000"/>
              </a:lnSpc>
              <a:spcBef>
                <a:spcPts val="600"/>
              </a:spcBef>
              <a:spcAft>
                <a:spcPts val="600"/>
              </a:spcAft>
              <a:buClr>
                <a:srgbClr val="000000"/>
              </a:buClr>
              <a:buSzPts val="1100"/>
              <a:buFont typeface="Arial"/>
              <a:buChar char="●"/>
              <a:tabLst/>
              <a:defRPr/>
            </a:pPr>
            <a:r>
              <a:rPr lang="en-US" sz="1800" dirty="0">
                <a:solidFill>
                  <a:srgbClr val="000000"/>
                </a:solidFill>
                <a:effectLst/>
                <a:latin typeface="Arial" panose="020B0604020202020204" pitchFamily="34" charset="0"/>
                <a:ea typeface="SimSun" panose="02010600030101010101" pitchFamily="2" charset="-122"/>
              </a:rPr>
              <a:t>Secondarily, the research will assess the perceived service and policy gaps to inform intervention programs. </a:t>
            </a:r>
            <a:endParaRPr lang="en-US" sz="1800" dirty="0">
              <a:effectLst/>
              <a:latin typeface="Arial" panose="020B0604020202020204" pitchFamily="34" charset="0"/>
              <a:ea typeface="SimSun" panose="02010600030101010101" pitchFamily="2" charset="-122"/>
            </a:endParaRPr>
          </a:p>
          <a:p>
            <a:pPr marL="0" marR="0">
              <a:lnSpc>
                <a:spcPct val="116000"/>
              </a:lnSpc>
              <a:spcBef>
                <a:spcPts val="600"/>
              </a:spcBef>
              <a:spcAft>
                <a:spcPts val="600"/>
              </a:spcAft>
            </a:pPr>
            <a:endParaRPr lang="en-US" sz="1100" dirty="0">
              <a:solidFill>
                <a:srgbClr val="000000"/>
              </a:solidFill>
              <a:effectLst/>
              <a:latin typeface="Arial" panose="020B0604020202020204" pitchFamily="34" charset="0"/>
              <a:ea typeface="SimSun" panose="02010600030101010101" pitchFamily="2" charset="-122"/>
            </a:endParaRPr>
          </a:p>
          <a:p>
            <a:pPr marL="0" marR="0" lvl="0" indent="-298450" algn="l" defTabSz="914400" rtl="0" eaLnBrk="1" fontAlgn="auto" latinLnBrk="0" hangingPunct="1">
              <a:lnSpc>
                <a:spcPct val="116000"/>
              </a:lnSpc>
              <a:spcBef>
                <a:spcPts val="600"/>
              </a:spcBef>
              <a:spcAft>
                <a:spcPts val="600"/>
              </a:spcAft>
              <a:buClr>
                <a:srgbClr val="000000"/>
              </a:buClr>
              <a:buSzPts val="1100"/>
              <a:buFont typeface="Arial"/>
              <a:buChar char="●"/>
              <a:tabLst/>
              <a:defRPr/>
            </a:pPr>
            <a:r>
              <a:rPr lang="en-US" sz="1800" dirty="0">
                <a:solidFill>
                  <a:srgbClr val="000000"/>
                </a:solidFill>
                <a:effectLst/>
                <a:latin typeface="Arial" panose="020B0604020202020204" pitchFamily="34" charset="0"/>
                <a:ea typeface="SimSun" panose="02010600030101010101" pitchFamily="2" charset="-122"/>
              </a:rPr>
              <a:t>In order to estimate prevalence (i.e.</a:t>
            </a:r>
            <a:r>
              <a:rPr lang="en-US" sz="1800" dirty="0">
                <a:effectLst/>
                <a:latin typeface="Arial" panose="020B0604020202020204" pitchFamily="34" charset="0"/>
                <a:ea typeface="SimSun" panose="02010600030101010101" pitchFamily="2" charset="-122"/>
              </a:rPr>
              <a:t>,</a:t>
            </a:r>
            <a:r>
              <a:rPr lang="en-US" sz="1800" dirty="0">
                <a:solidFill>
                  <a:srgbClr val="000000"/>
                </a:solidFill>
                <a:effectLst/>
                <a:latin typeface="Arial" panose="020B0604020202020204" pitchFamily="34" charset="0"/>
                <a:ea typeface="SimSun" panose="02010600030101010101" pitchFamily="2" charset="-122"/>
              </a:rPr>
              <a:t> the proportion of a base population experiencing a condition at a given time and location), it is necessary to define the base population and the target population.  </a:t>
            </a:r>
            <a:endParaRPr lang="en-US" sz="1100" dirty="0">
              <a:effectLst/>
              <a:latin typeface="Arial" panose="020B0604020202020204" pitchFamily="34" charset="0"/>
              <a:ea typeface="SimSun" panose="02010600030101010101" pitchFamily="2" charset="-122"/>
            </a:endParaRPr>
          </a:p>
          <a:p>
            <a:endParaRPr lang="en-US" dirty="0"/>
          </a:p>
        </p:txBody>
      </p:sp>
    </p:spTree>
    <p:extLst>
      <p:ext uri="{BB962C8B-B14F-4D97-AF65-F5344CB8AC3E}">
        <p14:creationId xmlns:p14="http://schemas.microsoft.com/office/powerpoint/2010/main" val="674083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6000"/>
              </a:lnSpc>
              <a:spcBef>
                <a:spcPts val="600"/>
              </a:spcBef>
              <a:spcAft>
                <a:spcPts val="600"/>
              </a:spcAft>
            </a:pPr>
            <a:r>
              <a:rPr lang="en-US" sz="1800" dirty="0">
                <a:solidFill>
                  <a:srgbClr val="000000"/>
                </a:solidFill>
                <a:effectLst/>
                <a:latin typeface="Arial" panose="020B0604020202020204" pitchFamily="34" charset="0"/>
                <a:ea typeface="SimSun" panose="02010600030101010101" pitchFamily="2" charset="-122"/>
              </a:rPr>
              <a:t>In order to estimate prevalence (i.e.</a:t>
            </a:r>
            <a:r>
              <a:rPr lang="en-US" sz="1800" dirty="0">
                <a:effectLst/>
                <a:latin typeface="Arial" panose="020B0604020202020204" pitchFamily="34" charset="0"/>
                <a:ea typeface="SimSun" panose="02010600030101010101" pitchFamily="2" charset="-122"/>
              </a:rPr>
              <a:t>,</a:t>
            </a:r>
            <a:r>
              <a:rPr lang="en-US" sz="1800" dirty="0">
                <a:solidFill>
                  <a:srgbClr val="000000"/>
                </a:solidFill>
                <a:effectLst/>
                <a:latin typeface="Arial" panose="020B0604020202020204" pitchFamily="34" charset="0"/>
                <a:ea typeface="SimSun" panose="02010600030101010101" pitchFamily="2" charset="-122"/>
              </a:rPr>
              <a:t> the proportion of a base population experiencing a condition at a given time and location), it is necessary to define the base population and the target population.  </a:t>
            </a:r>
          </a:p>
          <a:p>
            <a:pPr marL="0" marR="0">
              <a:lnSpc>
                <a:spcPct val="116000"/>
              </a:lnSpc>
              <a:spcBef>
                <a:spcPts val="600"/>
              </a:spcBef>
              <a:spcAft>
                <a:spcPts val="600"/>
              </a:spcAft>
            </a:pPr>
            <a:endParaRPr lang="en-US" sz="1800" dirty="0">
              <a:effectLst/>
              <a:latin typeface="Arial" panose="020B0604020202020204" pitchFamily="34" charset="0"/>
              <a:ea typeface="SimSun" panose="02010600030101010101" pitchFamily="2" charset="-122"/>
            </a:endParaRPr>
          </a:p>
          <a:p>
            <a:pPr marL="0" marR="0">
              <a:lnSpc>
                <a:spcPct val="116000"/>
              </a:lnSpc>
              <a:spcBef>
                <a:spcPts val="600"/>
              </a:spcBef>
              <a:spcAft>
                <a:spcPts val="600"/>
              </a:spcAft>
            </a:pPr>
            <a:r>
              <a:rPr lang="en-US" sz="1800" b="1" dirty="0">
                <a:solidFill>
                  <a:srgbClr val="000000"/>
                </a:solidFill>
                <a:effectLst/>
                <a:latin typeface="Arial" panose="020B0604020202020204" pitchFamily="34" charset="0"/>
                <a:ea typeface="SimSun" panose="02010600030101010101" pitchFamily="2" charset="-122"/>
              </a:rPr>
              <a:t>Base population: </a:t>
            </a:r>
            <a:r>
              <a:rPr lang="en-US" sz="1800" dirty="0">
                <a:solidFill>
                  <a:srgbClr val="000000"/>
                </a:solidFill>
                <a:effectLst/>
                <a:latin typeface="Arial" panose="020B0604020202020204" pitchFamily="34" charset="0"/>
                <a:ea typeface="SimSun" panose="02010600030101010101" pitchFamily="2" charset="-122"/>
              </a:rPr>
              <a:t>In the context of this study, the base population is defined as women aged 18-30 engaging in commercial sex and living in mining communities in </a:t>
            </a:r>
            <a:r>
              <a:rPr lang="en-US" sz="1800" dirty="0" err="1">
                <a:solidFill>
                  <a:srgbClr val="000000"/>
                </a:solidFill>
                <a:effectLst/>
                <a:latin typeface="Arial" panose="020B0604020202020204" pitchFamily="34" charset="0"/>
                <a:ea typeface="SimSun" panose="02010600030101010101" pitchFamily="2" charset="-122"/>
              </a:rPr>
              <a:t>Kédougou</a:t>
            </a:r>
            <a:r>
              <a:rPr lang="en-US" sz="1800" dirty="0">
                <a:solidFill>
                  <a:srgbClr val="000000"/>
                </a:solidFill>
                <a:effectLst/>
                <a:latin typeface="Arial" panose="020B0604020202020204" pitchFamily="34" charset="0"/>
                <a:ea typeface="SimSun" panose="02010600030101010101" pitchFamily="2" charset="-122"/>
              </a:rPr>
              <a:t> region at the time of the baseline survey. </a:t>
            </a:r>
            <a:endParaRPr lang="en-US" sz="1800" dirty="0">
              <a:effectLst/>
              <a:latin typeface="Arial" panose="020B0604020202020204" pitchFamily="34" charset="0"/>
              <a:ea typeface="SimSun" panose="02010600030101010101" pitchFamily="2" charset="-122"/>
            </a:endParaRPr>
          </a:p>
          <a:p>
            <a:pPr marL="0" marR="0">
              <a:lnSpc>
                <a:spcPct val="116000"/>
              </a:lnSpc>
              <a:spcBef>
                <a:spcPts val="600"/>
              </a:spcBef>
              <a:spcAft>
                <a:spcPts val="600"/>
              </a:spcAft>
            </a:pPr>
            <a:r>
              <a:rPr lang="en-US" sz="1800" b="1" dirty="0">
                <a:solidFill>
                  <a:srgbClr val="000000"/>
                </a:solidFill>
                <a:effectLst/>
                <a:latin typeface="Arial" panose="020B0604020202020204" pitchFamily="34" charset="0"/>
                <a:ea typeface="SimSun" panose="02010600030101010101" pitchFamily="2" charset="-122"/>
              </a:rPr>
              <a:t>Target population: </a:t>
            </a:r>
            <a:r>
              <a:rPr lang="en-US" sz="1800" dirty="0">
                <a:solidFill>
                  <a:srgbClr val="000000"/>
                </a:solidFill>
                <a:effectLst/>
                <a:latin typeface="Arial" panose="020B0604020202020204" pitchFamily="34" charset="0"/>
                <a:ea typeface="SimSun" panose="02010600030101010101" pitchFamily="2" charset="-122"/>
              </a:rPr>
              <a:t>The target population is female severe sex trafficking victims aged 18-30 living in mining communities in </a:t>
            </a:r>
            <a:r>
              <a:rPr lang="en-US" sz="1800" dirty="0" err="1">
                <a:solidFill>
                  <a:srgbClr val="000000"/>
                </a:solidFill>
                <a:effectLst/>
                <a:latin typeface="Arial" panose="020B0604020202020204" pitchFamily="34" charset="0"/>
                <a:ea typeface="SimSun" panose="02010600030101010101" pitchFamily="2" charset="-122"/>
              </a:rPr>
              <a:t>Kédougou</a:t>
            </a:r>
            <a:r>
              <a:rPr lang="en-US" sz="1800" dirty="0">
                <a:solidFill>
                  <a:srgbClr val="000000"/>
                </a:solidFill>
                <a:effectLst/>
                <a:latin typeface="Arial" panose="020B0604020202020204" pitchFamily="34" charset="0"/>
                <a:ea typeface="SimSun" panose="02010600030101010101" pitchFamily="2" charset="-122"/>
              </a:rPr>
              <a:t> region, i.e., in </a:t>
            </a:r>
            <a:r>
              <a:rPr lang="en-US" sz="1800" dirty="0" err="1">
                <a:solidFill>
                  <a:srgbClr val="000000"/>
                </a:solidFill>
                <a:effectLst/>
                <a:latin typeface="Arial" panose="020B0604020202020204" pitchFamily="34" charset="0"/>
                <a:ea typeface="SimSun" panose="02010600030101010101" pitchFamily="2" charset="-122"/>
              </a:rPr>
              <a:t>Kédougou</a:t>
            </a:r>
            <a:r>
              <a:rPr lang="en-US" sz="1800" dirty="0">
                <a:solidFill>
                  <a:srgbClr val="000000"/>
                </a:solidFill>
                <a:effectLst/>
                <a:latin typeface="Arial" panose="020B0604020202020204" pitchFamily="34" charset="0"/>
                <a:ea typeface="SimSun" panose="02010600030101010101" pitchFamily="2" charset="-122"/>
              </a:rPr>
              <a:t> and </a:t>
            </a:r>
            <a:r>
              <a:rPr lang="en-US" sz="1800" dirty="0" err="1">
                <a:solidFill>
                  <a:srgbClr val="000000"/>
                </a:solidFill>
                <a:effectLst/>
                <a:latin typeface="Arial" panose="020B0604020202020204" pitchFamily="34" charset="0"/>
                <a:ea typeface="SimSun" panose="02010600030101010101" pitchFamily="2" charset="-122"/>
              </a:rPr>
              <a:t>Saraya</a:t>
            </a:r>
            <a:r>
              <a:rPr lang="en-US" sz="1800" dirty="0">
                <a:solidFill>
                  <a:srgbClr val="000000"/>
                </a:solidFill>
                <a:effectLst/>
                <a:latin typeface="Arial" panose="020B0604020202020204" pitchFamily="34" charset="0"/>
                <a:ea typeface="SimSun" panose="02010600030101010101" pitchFamily="2" charset="-122"/>
              </a:rPr>
              <a:t> departments. </a:t>
            </a:r>
            <a:endParaRPr lang="en-US" sz="1800" dirty="0">
              <a:effectLst/>
              <a:latin typeface="Arial" panose="020B0604020202020204" pitchFamily="34" charset="0"/>
              <a:ea typeface="SimSun" panose="02010600030101010101" pitchFamily="2" charset="-122"/>
            </a:endParaRPr>
          </a:p>
          <a:p>
            <a:pPr marL="0" marR="0">
              <a:lnSpc>
                <a:spcPct val="116000"/>
              </a:lnSpc>
              <a:spcBef>
                <a:spcPts val="600"/>
              </a:spcBef>
              <a:spcAft>
                <a:spcPts val="600"/>
              </a:spcAft>
            </a:pPr>
            <a:r>
              <a:rPr lang="en-US" sz="1800" b="1" dirty="0">
                <a:solidFill>
                  <a:srgbClr val="000000"/>
                </a:solidFill>
                <a:effectLst/>
                <a:latin typeface="Arial" panose="020B0604020202020204" pitchFamily="34" charset="0"/>
                <a:ea typeface="SimSun" panose="02010600030101010101" pitchFamily="2" charset="-122"/>
              </a:rPr>
              <a:t>Definition of individuals engaged in commercial sex: </a:t>
            </a:r>
            <a:r>
              <a:rPr lang="en-US" sz="1800" dirty="0">
                <a:solidFill>
                  <a:srgbClr val="000000"/>
                </a:solidFill>
                <a:effectLst/>
                <a:latin typeface="Arial" panose="020B0604020202020204" pitchFamily="34" charset="0"/>
                <a:ea typeface="SimSun" panose="02010600030101010101" pitchFamily="2" charset="-122"/>
              </a:rPr>
              <a:t>Individuals engaged in commercial sex are defined as per the commercial sex act, i.e., those who engage in “any sex act on account of which anything of value is given to or received by any person” (as referenced in the DoS Terms and Definitions, pg. 22: TVPA, section 103, amended as 22 U.S.C. 7102). For this study, a woman engaged in commercial sex is defined as someone who has exchanged vaginal or anal sex for money or goods in the past 12 months.</a:t>
            </a:r>
            <a:endParaRPr lang="en-US" sz="1800" dirty="0">
              <a:effectLst/>
              <a:latin typeface="Arial" panose="020B0604020202020204" pitchFamily="34" charset="0"/>
              <a:ea typeface="SimSun" panose="02010600030101010101" pitchFamily="2" charset="-122"/>
            </a:endParaRPr>
          </a:p>
          <a:p>
            <a:pPr marL="0" marR="0">
              <a:lnSpc>
                <a:spcPct val="116000"/>
              </a:lnSpc>
              <a:spcBef>
                <a:spcPts val="600"/>
              </a:spcBef>
              <a:spcAft>
                <a:spcPts val="600"/>
              </a:spcAft>
            </a:pPr>
            <a:r>
              <a:rPr lang="en-US" sz="1800" b="1" dirty="0">
                <a:solidFill>
                  <a:srgbClr val="000000"/>
                </a:solidFill>
                <a:effectLst/>
                <a:latin typeface="Arial" panose="020B0604020202020204" pitchFamily="34" charset="0"/>
                <a:ea typeface="SimSun" panose="02010600030101010101" pitchFamily="2" charset="-122"/>
              </a:rPr>
              <a:t>Severe sex trafficking victims</a:t>
            </a:r>
            <a:r>
              <a:rPr lang="en-US" sz="1800" dirty="0">
                <a:solidFill>
                  <a:srgbClr val="000000"/>
                </a:solidFill>
                <a:effectLst/>
                <a:latin typeface="Arial" panose="020B0604020202020204" pitchFamily="34" charset="0"/>
                <a:ea typeface="SimSun" panose="02010600030101010101" pitchFamily="2" charset="-122"/>
              </a:rPr>
              <a:t>: </a:t>
            </a:r>
            <a:r>
              <a:rPr lang="en-US" sz="1800" dirty="0">
                <a:effectLst/>
                <a:latin typeface="Arial" panose="020B0604020202020204" pitchFamily="34" charset="0"/>
                <a:ea typeface="SimSun" panose="02010600030101010101" pitchFamily="2" charset="-122"/>
              </a:rPr>
              <a:t>The study focuses on </a:t>
            </a:r>
            <a:r>
              <a:rPr lang="en-US" sz="1800" dirty="0">
                <a:solidFill>
                  <a:srgbClr val="000000"/>
                </a:solidFill>
                <a:effectLst/>
                <a:latin typeface="Arial" panose="020B0604020202020204" pitchFamily="34" charset="0"/>
                <a:ea typeface="SimSun" panose="02010600030101010101" pitchFamily="2" charset="-122"/>
              </a:rPr>
              <a:t>females who are currently victims of severe sex trafficking</a:t>
            </a:r>
            <a:r>
              <a:rPr lang="en-US" sz="1800" dirty="0">
                <a:effectLst/>
                <a:latin typeface="Arial" panose="020B0604020202020204" pitchFamily="34" charset="0"/>
                <a:ea typeface="SimSun" panose="02010600030101010101" pitchFamily="2" charset="-122"/>
              </a:rPr>
              <a:t>, according to the definition in TVPA, section 103(9). </a:t>
            </a:r>
          </a:p>
          <a:p>
            <a:endParaRPr lang="en-US" dirty="0"/>
          </a:p>
        </p:txBody>
      </p:sp>
    </p:spTree>
    <p:extLst>
      <p:ext uri="{BB962C8B-B14F-4D97-AF65-F5344CB8AC3E}">
        <p14:creationId xmlns:p14="http://schemas.microsoft.com/office/powerpoint/2010/main" val="274027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200" dirty="0">
                <a:effectLst/>
                <a:latin typeface="Times New Roman" panose="02020603050405020304" pitchFamily="18" charset="0"/>
                <a:ea typeface="Calibri" panose="020F0502020204030204" pitchFamily="34" charset="0"/>
                <a:cs typeface="Arial" panose="020B0604020202020204" pitchFamily="34" charset="0"/>
              </a:rPr>
              <a:t>RDS-based estimation requires several assumptions in order for valid procedures to be used. For example, 1) the population must be comprised of a single network (that is, there is a sample path between any two individuals in the study population); 2) respondents recruit individuals from their personal network completely at random; and 3) respondents can accurately report their personal network size, which is often used in RDS weighting schemes (Volz and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200" dirty="0">
                <a:effectLst/>
                <a:latin typeface="Times New Roman" panose="02020603050405020304" pitchFamily="18" charset="0"/>
                <a:ea typeface="Calibri" panose="020F0502020204030204" pitchFamily="34" charset="0"/>
                <a:cs typeface="Arial" panose="020B0604020202020204" pitchFamily="34" charset="0"/>
              </a:rPr>
              <a:t> 2008); for further information, see </a:t>
            </a:r>
            <a:r>
              <a:rPr lang="en-CA" sz="1200" dirty="0" err="1">
                <a:effectLst/>
                <a:latin typeface="Times New Roman" panose="02020603050405020304" pitchFamily="18" charset="0"/>
                <a:ea typeface="Calibri" panose="020F0502020204030204" pitchFamily="34" charset="0"/>
                <a:cs typeface="Arial" panose="020B0604020202020204" pitchFamily="34" charset="0"/>
              </a:rPr>
              <a:t>Heckathorn</a:t>
            </a:r>
            <a:r>
              <a:rPr lang="en-CA" sz="1200" dirty="0">
                <a:effectLst/>
                <a:latin typeface="Times New Roman" panose="02020603050405020304" pitchFamily="18" charset="0"/>
                <a:ea typeface="Calibri" panose="020F0502020204030204" pitchFamily="34" charset="0"/>
                <a:cs typeface="Arial" panose="020B0604020202020204" pitchFamily="34" charset="0"/>
              </a:rPr>
              <a:t> and Cameron (2017) for a general overview of typical RDS data collection and estimation procedures. </a:t>
            </a:r>
          </a:p>
          <a:p>
            <a:pPr marL="0" marR="0">
              <a:lnSpc>
                <a:spcPct val="107000"/>
              </a:lnSpc>
              <a:spcBef>
                <a:spcPts val="0"/>
              </a:spcBef>
              <a:spcAft>
                <a:spcPts val="800"/>
              </a:spcAft>
            </a:pPr>
            <a:endParaRPr lang="en-CA" sz="1200" dirty="0">
              <a:effectLst/>
              <a:latin typeface="Times New Roman" panose="02020603050405020304" pitchFamily="18" charset="0"/>
              <a:ea typeface="Calibri" panose="020F0502020204030204" pitchFamily="34" charset="0"/>
              <a:cs typeface="Arial" panose="020B0604020202020204" pitchFamily="34" charset="0"/>
            </a:endParaRPr>
          </a:p>
          <a:p>
            <a:r>
              <a:rPr lang="en-US" dirty="0"/>
              <a:t>For most estimators, RDS is heavily assumption driven:</a:t>
            </a:r>
          </a:p>
          <a:p>
            <a:pPr marL="914400" lvl="1" indent="-457200">
              <a:buFont typeface="+mj-lt"/>
              <a:buAutoNum type="arabicPeriod"/>
            </a:pPr>
            <a:r>
              <a:rPr lang="en-US" dirty="0"/>
              <a:t>First order Markov Process (i.e., sampling occurs with replacement, sample becomes independent from the seeds)</a:t>
            </a:r>
          </a:p>
          <a:p>
            <a:pPr marL="914400" lvl="1" indent="-457200">
              <a:buFont typeface="+mj-lt"/>
              <a:buAutoNum type="arabicPeriod"/>
            </a:pPr>
            <a:r>
              <a:rPr lang="en-US" dirty="0"/>
              <a:t>Respondents know one another as members of the target population (and these are reciprocal)</a:t>
            </a:r>
          </a:p>
          <a:p>
            <a:pPr marL="914400" lvl="1" indent="-457200">
              <a:buFont typeface="+mj-lt"/>
              <a:buAutoNum type="arabicPeriod"/>
            </a:pPr>
            <a:r>
              <a:rPr lang="en-US" dirty="0"/>
              <a:t>Respondents are linked by a network composed of a single component</a:t>
            </a:r>
          </a:p>
          <a:p>
            <a:pPr marL="914400" lvl="1" indent="-457200">
              <a:buFont typeface="+mj-lt"/>
              <a:buAutoNum type="arabicPeriod"/>
            </a:pPr>
            <a:r>
              <a:rPr lang="en-US" dirty="0"/>
              <a:t>Respondents can accurately report their personal network size (degree)</a:t>
            </a:r>
          </a:p>
          <a:p>
            <a:pPr marL="914400" lvl="1" indent="-457200">
              <a:buFont typeface="+mj-lt"/>
              <a:buAutoNum type="arabicPeriod"/>
            </a:pPr>
            <a:r>
              <a:rPr lang="en-US" dirty="0"/>
              <a:t>Peer recruitment is a random selection from the recruiter’s network</a:t>
            </a:r>
          </a:p>
          <a:p>
            <a:pPr marL="914400" lvl="1" indent="-457200">
              <a:buFont typeface="+mj-lt"/>
              <a:buAutoNum type="arabicPeriod"/>
            </a:pPr>
            <a:r>
              <a:rPr lang="en-US" dirty="0"/>
              <a:t>Each respondent recruits two peers</a:t>
            </a:r>
          </a:p>
          <a:p>
            <a:pPr marL="0" marR="0">
              <a:lnSpc>
                <a:spcPct val="107000"/>
              </a:lnSpc>
              <a:spcBef>
                <a:spcPts val="0"/>
              </a:spcBef>
              <a:spcAft>
                <a:spcPts val="800"/>
              </a:spcAft>
            </a:pPr>
            <a:endParaRPr lang="en-CA" sz="1200" dirty="0">
              <a:effectLst/>
              <a:latin typeface="Times New Roman" panose="02020603050405020304" pitchFamily="18"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D85A9AB-96E3-574F-B68C-9E64329D01DA}" type="slidenum">
              <a:rPr lang="en-US" smtClean="0"/>
              <a:t>8</a:t>
            </a:fld>
            <a:endParaRPr lang="en-US"/>
          </a:p>
        </p:txBody>
      </p:sp>
      <p:sp>
        <p:nvSpPr>
          <p:cNvPr id="5" name="Footer Placeholder 4">
            <a:extLst>
              <a:ext uri="{FF2B5EF4-FFF2-40B4-BE49-F238E27FC236}">
                <a16:creationId xmlns:a16="http://schemas.microsoft.com/office/drawing/2014/main" id="{DAC2F346-AA8F-ED9D-92E8-7C05BECE263F}"/>
              </a:ext>
            </a:extLst>
          </p:cNvPr>
          <p:cNvSpPr>
            <a:spLocks noGrp="1"/>
          </p:cNvSpPr>
          <p:nvPr>
            <p:ph type="ftr" sz="quarter" idx="4"/>
          </p:nvPr>
        </p:nvSpPr>
        <p:spPr/>
        <p:txBody>
          <a:bodyPr/>
          <a:lstStyle/>
          <a:p>
            <a:r>
              <a:rPr lang="en-US"/>
              <a:t>Cited from www.lisagjohnston.com</a:t>
            </a:r>
          </a:p>
        </p:txBody>
      </p:sp>
    </p:spTree>
    <p:extLst>
      <p:ext uri="{BB962C8B-B14F-4D97-AF65-F5344CB8AC3E}">
        <p14:creationId xmlns:p14="http://schemas.microsoft.com/office/powerpoint/2010/main" val="170372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biggest challenge for RDS is to verify the estimation assumptions.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3. RDS assumes that respondents are connected through a single network. </a:t>
            </a:r>
          </a:p>
          <a:p>
            <a:endParaRPr lang="en-US" dirty="0"/>
          </a:p>
        </p:txBody>
      </p:sp>
      <p:sp>
        <p:nvSpPr>
          <p:cNvPr id="4" name="Footer Placeholder 3"/>
          <p:cNvSpPr>
            <a:spLocks noGrp="1"/>
          </p:cNvSpPr>
          <p:nvPr>
            <p:ph type="ftr" sz="quarter" idx="4"/>
          </p:nvPr>
        </p:nvSpPr>
        <p:spPr/>
        <p:txBody>
          <a:bodyPr/>
          <a:lstStyle/>
          <a:p>
            <a:r>
              <a:rPr lang="en-US"/>
              <a:t>Cited from www.lisagjohnston.com</a:t>
            </a:r>
          </a:p>
        </p:txBody>
      </p:sp>
      <p:sp>
        <p:nvSpPr>
          <p:cNvPr id="5" name="Slide Number Placeholder 4"/>
          <p:cNvSpPr>
            <a:spLocks noGrp="1"/>
          </p:cNvSpPr>
          <p:nvPr>
            <p:ph type="sldNum" sz="quarter" idx="5"/>
          </p:nvPr>
        </p:nvSpPr>
        <p:spPr/>
        <p:txBody>
          <a:bodyPr/>
          <a:lstStyle/>
          <a:p>
            <a:fld id="{6D85A9AB-96E3-574F-B68C-9E64329D01DA}" type="slidenum">
              <a:rPr lang="en-US" smtClean="0"/>
              <a:t>9</a:t>
            </a:fld>
            <a:endParaRPr lang="en-US"/>
          </a:p>
        </p:txBody>
      </p:sp>
    </p:spTree>
    <p:extLst>
      <p:ext uri="{BB962C8B-B14F-4D97-AF65-F5344CB8AC3E}">
        <p14:creationId xmlns:p14="http://schemas.microsoft.com/office/powerpoint/2010/main" val="14179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F556-AC48-83D1-C85B-CF7D617777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45CD5A-985C-5C5D-6550-D51D6CB52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2B143-C057-3476-FA41-60BB8539740B}"/>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9C5BC3C9-0B26-627F-14DC-6AC1581E5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F557A-B6EB-1603-34BC-D575BE7CC861}"/>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2047184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7EDA-3750-334D-D8FC-E1D02708F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8F0B5-4780-1EDA-BA17-FA65A9F09D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FEFC2-031D-6FC9-2849-CACA5DB16E42}"/>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F77B4D22-679E-B6AD-E536-D91F9614C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7C906-4EA9-FF9E-0BD4-F56420BFE311}"/>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4197301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1F648-63D0-67B8-4D1F-A3B1CA0274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19F1F2-6E24-3946-95E3-D4A024F708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6CCED-35E2-0E17-8E0C-FCCEE0483D20}"/>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D37F8DC4-0738-B4A4-1778-31FA286CD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97326-7002-61E1-850C-6A720619685F}"/>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88522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73E2B-ADB7-DCB6-62CE-7CA477E5A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7266E-CFF1-684A-B6AA-7AC3EAAE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B7C06-4370-FA15-B06D-490B9B62A767}"/>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83A8B78A-5653-5A47-EBDD-04D61EE56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A5F5D-7D72-0232-D689-907C7E3148D1}"/>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1064208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E078-3003-2460-3338-DBDCEE056C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9E2E91-FD8F-E82C-2F1C-62D3D9DF8C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422E5-6BED-40A4-4038-7B71C60639F2}"/>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8A8FA694-6C7A-A0BF-3FB7-09E84F95C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F1442-A299-9A26-3481-ECDADD7A6498}"/>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48479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F6F-0BD6-9FC3-83E4-6DBF3D952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6B9D4-4BC9-1818-B97C-7C5117AFE2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B41595-0699-4CE7-34B2-43D27DE5B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5636D-FFE3-0381-A100-829256E7CACF}"/>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6" name="Footer Placeholder 5">
            <a:extLst>
              <a:ext uri="{FF2B5EF4-FFF2-40B4-BE49-F238E27FC236}">
                <a16:creationId xmlns:a16="http://schemas.microsoft.com/office/drawing/2014/main" id="{59DA8485-F5C4-CA51-65CC-2889496D2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73E2B-0AB0-E783-6C65-0B13F0BFEEA6}"/>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4012886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532B-7EF3-D5E4-C813-99450E9CBE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EA7189-F629-8986-7BFA-5BBAD25D05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13984B-25FB-DCDC-0348-F27BE15A5B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EE4965-B3FB-FEC8-F56B-441C68B4E1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1E4BDC-B1C6-3682-0305-9227B7E91A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02400-E373-7D09-CA85-2C394638CC73}"/>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8" name="Footer Placeholder 7">
            <a:extLst>
              <a:ext uri="{FF2B5EF4-FFF2-40B4-BE49-F238E27FC236}">
                <a16:creationId xmlns:a16="http://schemas.microsoft.com/office/drawing/2014/main" id="{895F103C-E131-4528-D2FE-B745C2572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8363CF-1986-F65D-F7C3-D9CCCB77208E}"/>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319510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2E4E-2365-4103-0E28-A563C1D23D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23FFB-2194-C5FF-49F6-A265026C4999}"/>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4" name="Footer Placeholder 3">
            <a:extLst>
              <a:ext uri="{FF2B5EF4-FFF2-40B4-BE49-F238E27FC236}">
                <a16:creationId xmlns:a16="http://schemas.microsoft.com/office/drawing/2014/main" id="{C8F5243A-F170-C5FD-2848-B297ACE5A0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00921A-34D7-9F30-1869-B7E73CD5D6A7}"/>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436751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5ED4A-656F-AF82-F9DD-ECBA7A0DE440}"/>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3" name="Footer Placeholder 2">
            <a:extLst>
              <a:ext uri="{FF2B5EF4-FFF2-40B4-BE49-F238E27FC236}">
                <a16:creationId xmlns:a16="http://schemas.microsoft.com/office/drawing/2014/main" id="{2139EFE0-2842-C9FA-173D-986D147E47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8C472B-EC04-7993-7CB6-4CA17E782908}"/>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79443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1534-1CA5-4DF0-DB46-05AE6E1CD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876B5F-5CB1-2B0F-C438-C7B67C3F1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773AFF-9541-2134-DCCA-29B56D4E8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ABE3FA-2FDF-6027-FA09-C3C8217B5E1E}"/>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6" name="Footer Placeholder 5">
            <a:extLst>
              <a:ext uri="{FF2B5EF4-FFF2-40B4-BE49-F238E27FC236}">
                <a16:creationId xmlns:a16="http://schemas.microsoft.com/office/drawing/2014/main" id="{9F8241A1-51A9-66CB-397F-C358F2200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95E0CC-AC90-EDC3-516A-E944F2BF1BB8}"/>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281195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9FD7-5204-D8A6-135C-34701190A5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525FF-71FE-D244-F58F-3DF56F04B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93B12-1EEC-6896-93F2-DA0D15A61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474FE-79AA-711D-D24C-E5CA89BAC0D6}"/>
              </a:ext>
            </a:extLst>
          </p:cNvPr>
          <p:cNvSpPr>
            <a:spLocks noGrp="1"/>
          </p:cNvSpPr>
          <p:nvPr>
            <p:ph type="dt" sz="half" idx="10"/>
          </p:nvPr>
        </p:nvSpPr>
        <p:spPr/>
        <p:txBody>
          <a:bodyPr/>
          <a:lstStyle/>
          <a:p>
            <a:fld id="{D81925FB-AC26-844E-8C10-47CDDD025CB1}" type="datetimeFigureOut">
              <a:rPr lang="en-US" smtClean="0"/>
              <a:t>8/4/24</a:t>
            </a:fld>
            <a:endParaRPr lang="en-US"/>
          </a:p>
        </p:txBody>
      </p:sp>
      <p:sp>
        <p:nvSpPr>
          <p:cNvPr id="6" name="Footer Placeholder 5">
            <a:extLst>
              <a:ext uri="{FF2B5EF4-FFF2-40B4-BE49-F238E27FC236}">
                <a16:creationId xmlns:a16="http://schemas.microsoft.com/office/drawing/2014/main" id="{E17FCF1F-A52D-7897-454D-4722EFDB41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6F29F-337E-44A9-32AD-B9B37147486A}"/>
              </a:ext>
            </a:extLst>
          </p:cNvPr>
          <p:cNvSpPr>
            <a:spLocks noGrp="1"/>
          </p:cNvSpPr>
          <p:nvPr>
            <p:ph type="sldNum" sz="quarter" idx="12"/>
          </p:nvPr>
        </p:nvSpPr>
        <p:spPr/>
        <p:txBody>
          <a:bodyPr/>
          <a:lstStyle/>
          <a:p>
            <a:fld id="{BC68FF9B-B650-1B4C-9912-4D2CDF407D7F}" type="slidenum">
              <a:rPr lang="en-US" smtClean="0"/>
              <a:t>‹#›</a:t>
            </a:fld>
            <a:endParaRPr lang="en-US"/>
          </a:p>
        </p:txBody>
      </p:sp>
    </p:spTree>
    <p:extLst>
      <p:ext uri="{BB962C8B-B14F-4D97-AF65-F5344CB8AC3E}">
        <p14:creationId xmlns:p14="http://schemas.microsoft.com/office/powerpoint/2010/main" val="46969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1168E1-F8BD-3B29-75FD-9127F1594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CCFA31-AF81-7083-62C5-48EBC5CECD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A58AA-20DF-20D6-18B4-ABD902667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1925FB-AC26-844E-8C10-47CDDD025CB1}" type="datetimeFigureOut">
              <a:rPr lang="en-US" smtClean="0"/>
              <a:t>8/4/24</a:t>
            </a:fld>
            <a:endParaRPr lang="en-US"/>
          </a:p>
        </p:txBody>
      </p:sp>
      <p:sp>
        <p:nvSpPr>
          <p:cNvPr id="5" name="Footer Placeholder 4">
            <a:extLst>
              <a:ext uri="{FF2B5EF4-FFF2-40B4-BE49-F238E27FC236}">
                <a16:creationId xmlns:a16="http://schemas.microsoft.com/office/drawing/2014/main" id="{5A275A35-87D4-683D-AA8E-FD664A1ED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FDD4ECD-3894-3D5F-3281-E71559DC8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68FF9B-B650-1B4C-9912-4D2CDF407D7F}" type="slidenum">
              <a:rPr lang="en-US" smtClean="0"/>
              <a:t>‹#›</a:t>
            </a:fld>
            <a:endParaRPr lang="en-US"/>
          </a:p>
        </p:txBody>
      </p:sp>
    </p:spTree>
    <p:extLst>
      <p:ext uri="{BB962C8B-B14F-4D97-AF65-F5344CB8AC3E}">
        <p14:creationId xmlns:p14="http://schemas.microsoft.com/office/powerpoint/2010/main" val="101750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jpg"/><Relationship Id="rId9"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7.jpeg"/><Relationship Id="rId4" Type="http://schemas.openxmlformats.org/officeDocument/2006/relationships/hyperlink" Target="mailto:anne.waswa@uga.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
          <p:cNvSpPr txBox="1">
            <a:spLocks noGrp="1"/>
          </p:cNvSpPr>
          <p:nvPr>
            <p:ph type="ctrTitle"/>
          </p:nvPr>
        </p:nvSpPr>
        <p:spPr>
          <a:xfrm>
            <a:off x="419750" y="977066"/>
            <a:ext cx="11352499" cy="1968368"/>
          </a:xfrm>
          <a:prstGeom prst="rect">
            <a:avLst/>
          </a:prstGeom>
          <a:noFill/>
          <a:ln>
            <a:noFill/>
          </a:ln>
        </p:spPr>
        <p:txBody>
          <a:bodyPr spcFirstLastPara="1" wrap="square" lIns="121900" tIns="60925" rIns="121900" bIns="60925" anchor="b" anchorCtr="0">
            <a:normAutofit/>
          </a:bodyPr>
          <a:lstStyle/>
          <a:p>
            <a:pPr>
              <a:lnSpc>
                <a:spcPct val="100000"/>
              </a:lnSpc>
              <a:buClr>
                <a:srgbClr val="000000"/>
              </a:buClr>
            </a:pPr>
            <a:r>
              <a:rPr lang="en-US" sz="3400" b="1" dirty="0">
                <a:solidFill>
                  <a:srgbClr val="164D60"/>
                </a:solidFill>
                <a:latin typeface="Merriweather"/>
                <a:sym typeface="Arial"/>
              </a:rPr>
              <a:t>A Novel Estimate for the Respondent-Driven Sampling and Network Sampling Methods: A Resampling Approach</a:t>
            </a:r>
            <a:endParaRPr sz="3400" b="1" dirty="0">
              <a:solidFill>
                <a:srgbClr val="164D60"/>
              </a:solidFill>
              <a:latin typeface="Merriweather"/>
              <a:sym typeface="Oswald"/>
            </a:endParaRPr>
          </a:p>
        </p:txBody>
      </p:sp>
      <p:sp>
        <p:nvSpPr>
          <p:cNvPr id="88" name="Google Shape;88;p1"/>
          <p:cNvSpPr txBox="1"/>
          <p:nvPr/>
        </p:nvSpPr>
        <p:spPr>
          <a:xfrm>
            <a:off x="2508022" y="3324131"/>
            <a:ext cx="7493875" cy="2369839"/>
          </a:xfrm>
          <a:prstGeom prst="rect">
            <a:avLst/>
          </a:prstGeom>
          <a:noFill/>
          <a:ln>
            <a:noFill/>
          </a:ln>
        </p:spPr>
        <p:txBody>
          <a:bodyPr spcFirstLastPara="1" wrap="square" lIns="91425" tIns="45700" rIns="91425" bIns="45700" anchor="t" anchorCtr="0">
            <a:spAutoFit/>
          </a:bodyPr>
          <a:lstStyle/>
          <a:p>
            <a:pPr algn="ctr"/>
            <a:r>
              <a:rPr lang="en-US" i="1" dirty="0">
                <a:solidFill>
                  <a:srgbClr val="063E6B"/>
                </a:solidFill>
                <a:latin typeface="Merriweather"/>
              </a:rPr>
              <a:t>Hui Yi, Kyle Vincent, David </a:t>
            </a:r>
            <a:r>
              <a:rPr lang="en-US" i="1" dirty="0" err="1">
                <a:solidFill>
                  <a:srgbClr val="063E6B"/>
                </a:solidFill>
                <a:latin typeface="Merriweather"/>
              </a:rPr>
              <a:t>Okech</a:t>
            </a:r>
            <a:r>
              <a:rPr lang="en-US" i="1" dirty="0">
                <a:solidFill>
                  <a:srgbClr val="063E6B"/>
                </a:solidFill>
                <a:latin typeface="Merriweather"/>
              </a:rPr>
              <a:t>, Jody Clay-Warner, </a:t>
            </a:r>
            <a:r>
              <a:rPr lang="en-US" i="1" dirty="0" err="1">
                <a:solidFill>
                  <a:srgbClr val="063E6B"/>
                </a:solidFill>
                <a:latin typeface="Merriweather"/>
              </a:rPr>
              <a:t>Nnenne</a:t>
            </a:r>
            <a:r>
              <a:rPr lang="en-US" i="1" dirty="0">
                <a:solidFill>
                  <a:srgbClr val="063E6B"/>
                </a:solidFill>
                <a:latin typeface="Merriweather"/>
              </a:rPr>
              <a:t> </a:t>
            </a:r>
            <a:r>
              <a:rPr lang="en-US" i="1" dirty="0" err="1">
                <a:solidFill>
                  <a:srgbClr val="063E6B"/>
                </a:solidFill>
                <a:latin typeface="Merriweather"/>
              </a:rPr>
              <a:t>Onyioha</a:t>
            </a:r>
            <a:r>
              <a:rPr lang="en-US" i="1" dirty="0">
                <a:solidFill>
                  <a:srgbClr val="063E6B"/>
                </a:solidFill>
                <a:latin typeface="Merriweather"/>
              </a:rPr>
              <a:t>-Clayton, Anne </a:t>
            </a:r>
            <a:r>
              <a:rPr lang="en-US" i="1" dirty="0" err="1">
                <a:solidFill>
                  <a:srgbClr val="063E6B"/>
                </a:solidFill>
                <a:latin typeface="Merriweather"/>
              </a:rPr>
              <a:t>Waswas</a:t>
            </a:r>
            <a:endParaRPr lang="en-US" i="1" dirty="0">
              <a:solidFill>
                <a:srgbClr val="063E6B"/>
              </a:solidFill>
              <a:latin typeface="Merriweather"/>
              <a:sym typeface="Merriweather"/>
            </a:endParaRPr>
          </a:p>
          <a:p>
            <a:pPr marL="0" marR="0" lvl="0" indent="0" algn="ctr" rtl="0">
              <a:spcBef>
                <a:spcPts val="0"/>
              </a:spcBef>
              <a:spcAft>
                <a:spcPts val="0"/>
              </a:spcAft>
              <a:buNone/>
            </a:pPr>
            <a:br>
              <a:rPr lang="en-US" sz="2000" b="1" i="0" u="none" strike="noStrike" cap="none" dirty="0">
                <a:solidFill>
                  <a:schemeClr val="tx1"/>
                </a:solidFill>
                <a:latin typeface="Merriweather"/>
                <a:ea typeface="Merriweather"/>
                <a:cs typeface="Merriweather"/>
                <a:sym typeface="Merriweather"/>
              </a:rPr>
            </a:br>
            <a:r>
              <a:rPr lang="en-US" sz="1800" b="0" i="0" u="none" strike="noStrike" cap="none" dirty="0">
                <a:solidFill>
                  <a:srgbClr val="063E6B"/>
                </a:solidFill>
                <a:latin typeface="Merriweather"/>
                <a:ea typeface="Merriweather"/>
                <a:cs typeface="Merriweather"/>
                <a:sym typeface="Merriweather"/>
              </a:rPr>
              <a:t>Center on Human Trafficking Research &amp; Outreach (</a:t>
            </a:r>
            <a:r>
              <a:rPr lang="en-US" sz="1800" b="0" i="0" u="none" strike="noStrike" cap="none" dirty="0" err="1">
                <a:solidFill>
                  <a:srgbClr val="063E6B"/>
                </a:solidFill>
                <a:latin typeface="Merriweather"/>
                <a:ea typeface="Merriweather"/>
                <a:cs typeface="Merriweather"/>
                <a:sym typeface="Merriweather"/>
              </a:rPr>
              <a:t>CenHTRO</a:t>
            </a:r>
            <a:r>
              <a:rPr lang="en-US" sz="1800" b="0" i="0" u="none" strike="noStrike" cap="none" dirty="0">
                <a:solidFill>
                  <a:srgbClr val="063E6B"/>
                </a:solidFill>
                <a:latin typeface="Merriweather"/>
                <a:ea typeface="Merriweather"/>
                <a:cs typeface="Merriweather"/>
                <a:sym typeface="Merriweather"/>
              </a:rPr>
              <a:t>)</a:t>
            </a:r>
          </a:p>
          <a:p>
            <a:pPr marL="0" marR="0" lvl="0" indent="0" algn="ctr" rtl="0">
              <a:spcBef>
                <a:spcPts val="0"/>
              </a:spcBef>
              <a:spcAft>
                <a:spcPts val="0"/>
              </a:spcAft>
              <a:buNone/>
            </a:pPr>
            <a:r>
              <a:rPr lang="en-US" sz="1800" dirty="0">
                <a:solidFill>
                  <a:srgbClr val="063E6B"/>
                </a:solidFill>
                <a:latin typeface="Merriweather"/>
                <a:sym typeface="Merriweather"/>
              </a:rPr>
              <a:t>School of Social Work</a:t>
            </a:r>
            <a:endParaRPr dirty="0">
              <a:solidFill>
                <a:srgbClr val="063E6B"/>
              </a:solidFill>
            </a:endParaRPr>
          </a:p>
          <a:p>
            <a:pPr marL="0" marR="0" lvl="0" indent="0" algn="ctr" rtl="0">
              <a:spcBef>
                <a:spcPts val="0"/>
              </a:spcBef>
              <a:spcAft>
                <a:spcPts val="0"/>
              </a:spcAft>
              <a:buNone/>
            </a:pPr>
            <a:r>
              <a:rPr lang="en-US" sz="1800" b="0" i="0" u="none" strike="noStrike" cap="none" dirty="0">
                <a:solidFill>
                  <a:srgbClr val="063E6B"/>
                </a:solidFill>
                <a:latin typeface="Merriweather"/>
                <a:ea typeface="Merriweather"/>
                <a:cs typeface="Merriweather"/>
                <a:sym typeface="Merriweather"/>
              </a:rPr>
              <a:t>University of Georgia</a:t>
            </a:r>
          </a:p>
          <a:p>
            <a:pPr marL="0" marR="0" lvl="0" indent="0" algn="ctr" rtl="0">
              <a:spcBef>
                <a:spcPts val="0"/>
              </a:spcBef>
              <a:spcAft>
                <a:spcPts val="0"/>
              </a:spcAft>
              <a:buNone/>
            </a:pPr>
            <a:endParaRPr lang="en-US" sz="1800" dirty="0">
              <a:solidFill>
                <a:srgbClr val="063E6B"/>
              </a:solidFill>
              <a:latin typeface="Merriweather"/>
              <a:sym typeface="Merriweather"/>
            </a:endParaRPr>
          </a:p>
          <a:p>
            <a:pPr algn="ctr"/>
            <a:r>
              <a:rPr lang="en-US" b="0" i="0" u="none" strike="noStrike" cap="none" dirty="0">
                <a:solidFill>
                  <a:srgbClr val="063E6B"/>
                </a:solidFill>
                <a:latin typeface="Merriweather"/>
                <a:ea typeface="Merriweather"/>
                <a:cs typeface="Merriweather"/>
                <a:sym typeface="Merriweather"/>
              </a:rPr>
              <a:t>August 5, 2024</a:t>
            </a:r>
            <a:endParaRPr lang="en-US" dirty="0">
              <a:solidFill>
                <a:srgbClr val="063E6B"/>
              </a:solidFill>
            </a:endParaRPr>
          </a:p>
        </p:txBody>
      </p:sp>
      <p:pic>
        <p:nvPicPr>
          <p:cNvPr id="89" name="Google Shape;89;p1" descr="A picture containing diagram&#10;&#10;Description automatically generated"/>
          <p:cNvPicPr preferRelativeResize="0"/>
          <p:nvPr/>
        </p:nvPicPr>
        <p:blipFill rotWithShape="1">
          <a:blip r:embed="rId3">
            <a:alphaModFix/>
          </a:blip>
          <a:srcRect/>
          <a:stretch/>
        </p:blipFill>
        <p:spPr>
          <a:xfrm>
            <a:off x="3431498" y="5693970"/>
            <a:ext cx="1475853" cy="1163090"/>
          </a:xfrm>
          <a:prstGeom prst="rect">
            <a:avLst/>
          </a:prstGeom>
          <a:noFill/>
          <a:ln>
            <a:noFill/>
          </a:ln>
        </p:spPr>
      </p:pic>
      <p:pic>
        <p:nvPicPr>
          <p:cNvPr id="90" name="Google Shape;90;p1" descr="Graphical user interface&#10;&#10;Description automatically generated with low confidence"/>
          <p:cNvPicPr preferRelativeResize="0"/>
          <p:nvPr/>
        </p:nvPicPr>
        <p:blipFill rotWithShape="1">
          <a:blip r:embed="rId4">
            <a:alphaModFix/>
          </a:blip>
          <a:srcRect/>
          <a:stretch/>
        </p:blipFill>
        <p:spPr>
          <a:xfrm>
            <a:off x="5186192" y="5663911"/>
            <a:ext cx="2045731" cy="1150724"/>
          </a:xfrm>
          <a:prstGeom prst="rect">
            <a:avLst/>
          </a:prstGeom>
          <a:noFill/>
          <a:ln>
            <a:noFill/>
          </a:ln>
        </p:spPr>
      </p:pic>
      <p:sp>
        <p:nvSpPr>
          <p:cNvPr id="6" name="TextBox 5">
            <a:extLst>
              <a:ext uri="{FF2B5EF4-FFF2-40B4-BE49-F238E27FC236}">
                <a16:creationId xmlns:a16="http://schemas.microsoft.com/office/drawing/2014/main" id="{EB802DD5-8755-ADF0-FAC8-74B045FBC2AA}"/>
              </a:ext>
            </a:extLst>
          </p:cNvPr>
          <p:cNvSpPr txBox="1"/>
          <p:nvPr/>
        </p:nvSpPr>
        <p:spPr>
          <a:xfrm>
            <a:off x="127109" y="6459916"/>
            <a:ext cx="1765710" cy="307777"/>
          </a:xfrm>
          <a:prstGeom prst="rect">
            <a:avLst/>
          </a:prstGeom>
          <a:noFill/>
        </p:spPr>
        <p:txBody>
          <a:bodyPr wrap="square">
            <a:spAutoFit/>
          </a:bodyPr>
          <a:lstStyle/>
          <a:p>
            <a:r>
              <a:rPr lang="en-US" b="0" i="0" dirty="0">
                <a:solidFill>
                  <a:srgbClr val="000000"/>
                </a:solidFill>
                <a:effectLst/>
                <a:latin typeface="Times" pitchFamily="2" charset="0"/>
              </a:rPr>
              <a:t> * Presenting author</a:t>
            </a:r>
            <a:endParaRPr lang="en-US" dirty="0"/>
          </a:p>
        </p:txBody>
      </p:sp>
      <p:pic>
        <p:nvPicPr>
          <p:cNvPr id="7" name="Picture 10" descr="Flag of the United States of America ...">
            <a:extLst>
              <a:ext uri="{FF2B5EF4-FFF2-40B4-BE49-F238E27FC236}">
                <a16:creationId xmlns:a16="http://schemas.microsoft.com/office/drawing/2014/main" id="{4153E335-2680-0C61-52A7-7C3A143DCF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0764" y="5783336"/>
            <a:ext cx="1895800" cy="98435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75435070-089E-BAB6-BD91-20C39C77B7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EE74-F765-8439-38C6-4D2DF7D2B7A7}"/>
              </a:ext>
            </a:extLst>
          </p:cNvPr>
          <p:cNvSpPr>
            <a:spLocks noGrp="1"/>
          </p:cNvSpPr>
          <p:nvPr>
            <p:ph type="title"/>
          </p:nvPr>
        </p:nvSpPr>
        <p:spPr>
          <a:xfrm>
            <a:off x="520700" y="365125"/>
            <a:ext cx="10833100" cy="1325563"/>
          </a:xfrm>
        </p:spPr>
        <p:txBody>
          <a:bodyPr>
            <a:normAutofit/>
          </a:bodyPr>
          <a:lstStyle/>
          <a:p>
            <a:r>
              <a:rPr lang="en-US" sz="4400" dirty="0">
                <a:solidFill>
                  <a:srgbClr val="005166"/>
                </a:solidFill>
                <a:latin typeface="Merriweather" pitchFamily="2" charset="77"/>
                <a:ea typeface="+mj-ea"/>
                <a:cs typeface="+mj-cs"/>
              </a:rPr>
              <a:t>Why is RDS well suited for sampling hard-to-reach populations?</a:t>
            </a:r>
            <a:endParaRPr lang="en-US" dirty="0">
              <a:solidFill>
                <a:srgbClr val="005166"/>
              </a:solidFill>
            </a:endParaRPr>
          </a:p>
        </p:txBody>
      </p:sp>
      <p:pic>
        <p:nvPicPr>
          <p:cNvPr id="5" name="Google Shape;89;p1" descr="A picture containing diagram&#10;&#10;Description automatically generated">
            <a:extLst>
              <a:ext uri="{FF2B5EF4-FFF2-40B4-BE49-F238E27FC236}">
                <a16:creationId xmlns:a16="http://schemas.microsoft.com/office/drawing/2014/main" id="{06BF4B3A-32AC-002F-6AA6-75F3C6F26F9F}"/>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
        <p:nvSpPr>
          <p:cNvPr id="6" name="Slide Number Placeholder 5">
            <a:extLst>
              <a:ext uri="{FF2B5EF4-FFF2-40B4-BE49-F238E27FC236}">
                <a16:creationId xmlns:a16="http://schemas.microsoft.com/office/drawing/2014/main" id="{ED4A269D-F1D3-5E17-583D-E7EC0580FC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sp>
        <p:nvSpPr>
          <p:cNvPr id="3" name="Content Placeholder 2">
            <a:extLst>
              <a:ext uri="{FF2B5EF4-FFF2-40B4-BE49-F238E27FC236}">
                <a16:creationId xmlns:a16="http://schemas.microsoft.com/office/drawing/2014/main" id="{C38F18CD-CC3C-CCE7-0CF3-C24207B88593}"/>
              </a:ext>
            </a:extLst>
          </p:cNvPr>
          <p:cNvSpPr>
            <a:spLocks noGrp="1"/>
          </p:cNvSpPr>
          <p:nvPr>
            <p:ph idx="1"/>
          </p:nvPr>
        </p:nvSpPr>
        <p:spPr>
          <a:xfrm>
            <a:off x="838200" y="1825625"/>
            <a:ext cx="10515600" cy="4895850"/>
          </a:xfrm>
        </p:spPr>
        <p:txBody>
          <a:bodyPr>
            <a:noAutofit/>
          </a:bodyPr>
          <a:lstStyle/>
          <a:p>
            <a:pPr>
              <a:lnSpc>
                <a:spcPct val="120000"/>
              </a:lnSpc>
              <a:spcBef>
                <a:spcPct val="0"/>
              </a:spcBef>
            </a:pPr>
            <a:r>
              <a:rPr lang="en-US" sz="2600" dirty="0">
                <a:solidFill>
                  <a:srgbClr val="005166"/>
                </a:solidFill>
                <a:latin typeface="Merriweather" pitchFamily="2" charset="77"/>
                <a:ea typeface="+mj-ea"/>
                <a:cs typeface="+mj-cs"/>
              </a:rPr>
              <a:t>Requires no sampling frame, but instead access to a set of “seeds”</a:t>
            </a:r>
          </a:p>
          <a:p>
            <a:pPr>
              <a:lnSpc>
                <a:spcPct val="120000"/>
              </a:lnSpc>
              <a:spcBef>
                <a:spcPct val="0"/>
              </a:spcBef>
            </a:pPr>
            <a:r>
              <a:rPr lang="en-US" sz="2600" dirty="0">
                <a:solidFill>
                  <a:srgbClr val="005166"/>
                </a:solidFill>
                <a:latin typeface="Merriweather" pitchFamily="2" charset="77"/>
                <a:ea typeface="+mj-ea"/>
                <a:cs typeface="+mj-cs"/>
              </a:rPr>
              <a:t>Allows participants to remain anonymous</a:t>
            </a:r>
          </a:p>
          <a:p>
            <a:pPr>
              <a:lnSpc>
                <a:spcPct val="120000"/>
              </a:lnSpc>
              <a:spcBef>
                <a:spcPct val="0"/>
              </a:spcBef>
            </a:pPr>
            <a:r>
              <a:rPr lang="en-US" sz="2600" dirty="0">
                <a:solidFill>
                  <a:srgbClr val="005166"/>
                </a:solidFill>
                <a:latin typeface="Merriweather" pitchFamily="2" charset="77"/>
                <a:ea typeface="+mj-ea"/>
                <a:cs typeface="+mj-cs"/>
              </a:rPr>
              <a:t>People recruit their peers (mitigates stigma, discrimination and lack of trust)</a:t>
            </a:r>
          </a:p>
          <a:p>
            <a:pPr>
              <a:lnSpc>
                <a:spcPct val="120000"/>
              </a:lnSpc>
              <a:spcBef>
                <a:spcPct val="0"/>
              </a:spcBef>
            </a:pPr>
            <a:r>
              <a:rPr lang="en-US" sz="2600" dirty="0">
                <a:solidFill>
                  <a:srgbClr val="005166"/>
                </a:solidFill>
                <a:latin typeface="Merriweather" pitchFamily="2" charset="77"/>
                <a:ea typeface="+mj-ea"/>
                <a:cs typeface="+mj-cs"/>
              </a:rPr>
              <a:t>When implemented correctly, can provide representative estimates and confidence intervals for population quantities</a:t>
            </a:r>
          </a:p>
          <a:p>
            <a:pPr>
              <a:lnSpc>
                <a:spcPct val="120000"/>
              </a:lnSpc>
              <a:spcBef>
                <a:spcPct val="0"/>
              </a:spcBef>
            </a:pPr>
            <a:r>
              <a:rPr lang="en-US" sz="2600" dirty="0">
                <a:solidFill>
                  <a:srgbClr val="005166"/>
                </a:solidFill>
                <a:latin typeface="Merriweather" pitchFamily="2" charset="77"/>
                <a:ea typeface="+mj-ea"/>
                <a:cs typeface="+mj-cs"/>
              </a:rPr>
              <a:t>Free computer software available (RDS Analyst, RDS package in R)</a:t>
            </a:r>
          </a:p>
        </p:txBody>
      </p:sp>
    </p:spTree>
    <p:extLst>
      <p:ext uri="{BB962C8B-B14F-4D97-AF65-F5344CB8AC3E}">
        <p14:creationId xmlns:p14="http://schemas.microsoft.com/office/powerpoint/2010/main" val="185911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4A0C-5B67-263B-25E2-0B617B2B814D}"/>
              </a:ext>
            </a:extLst>
          </p:cNvPr>
          <p:cNvSpPr>
            <a:spLocks noGrp="1"/>
          </p:cNvSpPr>
          <p:nvPr>
            <p:ph type="title"/>
          </p:nvPr>
        </p:nvSpPr>
        <p:spPr>
          <a:xfrm>
            <a:off x="610857" y="-71155"/>
            <a:ext cx="11129023" cy="1325563"/>
          </a:xfrm>
        </p:spPr>
        <p:txBody>
          <a:bodyPr>
            <a:normAutofit/>
          </a:bodyPr>
          <a:lstStyle/>
          <a:p>
            <a:pPr marL="0" indent="0">
              <a:lnSpc>
                <a:spcPct val="110000"/>
              </a:lnSpc>
              <a:spcBef>
                <a:spcPct val="0"/>
              </a:spcBef>
              <a:buNone/>
            </a:pPr>
            <a:r>
              <a:rPr lang="en-US" sz="4400" dirty="0">
                <a:solidFill>
                  <a:srgbClr val="005166"/>
                </a:solidFill>
                <a:latin typeface="+mj-lt"/>
                <a:ea typeface="+mj-ea"/>
                <a:cs typeface="+mj-cs"/>
              </a:rPr>
              <a:t>Applications of RDS Method</a:t>
            </a:r>
          </a:p>
        </p:txBody>
      </p:sp>
      <p:sp>
        <p:nvSpPr>
          <p:cNvPr id="3" name="Content Placeholder 2">
            <a:extLst>
              <a:ext uri="{FF2B5EF4-FFF2-40B4-BE49-F238E27FC236}">
                <a16:creationId xmlns:a16="http://schemas.microsoft.com/office/drawing/2014/main" id="{1763E746-A372-67F8-B23F-2294EEF7A74F}"/>
              </a:ext>
            </a:extLst>
          </p:cNvPr>
          <p:cNvSpPr>
            <a:spLocks noGrp="1"/>
          </p:cNvSpPr>
          <p:nvPr>
            <p:ph idx="1"/>
          </p:nvPr>
        </p:nvSpPr>
        <p:spPr>
          <a:xfrm>
            <a:off x="838200" y="1077560"/>
            <a:ext cx="10515600" cy="4805363"/>
          </a:xfrm>
        </p:spPr>
        <p:txBody>
          <a:bodyPr>
            <a:normAutofit fontScale="25000" lnSpcReduction="20000"/>
          </a:bodyPr>
          <a:lstStyle/>
          <a:p>
            <a:pPr>
              <a:lnSpc>
                <a:spcPct val="110000"/>
              </a:lnSpc>
              <a:spcBef>
                <a:spcPct val="0"/>
              </a:spcBef>
            </a:pPr>
            <a:r>
              <a:rPr lang="en-US" sz="10400" b="1" dirty="0" err="1">
                <a:solidFill>
                  <a:srgbClr val="005166"/>
                </a:solidFill>
                <a:latin typeface="+mj-lt"/>
                <a:ea typeface="+mj-ea"/>
                <a:cs typeface="+mj-cs"/>
              </a:rPr>
              <a:t>CenHTRO</a:t>
            </a:r>
            <a:r>
              <a:rPr lang="en-US" sz="10400" b="1" dirty="0">
                <a:solidFill>
                  <a:srgbClr val="005166"/>
                </a:solidFill>
                <a:latin typeface="+mj-lt"/>
                <a:ea typeface="+mj-ea"/>
                <a:cs typeface="+mj-cs"/>
              </a:rPr>
              <a:t> PRIF Human Trafficking Projects: </a:t>
            </a:r>
          </a:p>
          <a:p>
            <a:pPr lvl="1">
              <a:lnSpc>
                <a:spcPct val="110000"/>
              </a:lnSpc>
              <a:spcBef>
                <a:spcPct val="0"/>
              </a:spcBef>
            </a:pPr>
            <a:r>
              <a:rPr lang="en-US" sz="9600" dirty="0">
                <a:solidFill>
                  <a:srgbClr val="005166"/>
                </a:solidFill>
                <a:latin typeface="Merriweather" pitchFamily="2" charset="77"/>
                <a:ea typeface="+mj-ea"/>
                <a:cs typeface="+mj-cs"/>
              </a:rPr>
              <a:t>Sex trafficking victims and survivors in </a:t>
            </a:r>
            <a:r>
              <a:rPr lang="en-US" sz="9600" dirty="0">
                <a:solidFill>
                  <a:srgbClr val="C00000"/>
                </a:solidFill>
                <a:latin typeface="Merriweather" pitchFamily="2" charset="77"/>
                <a:ea typeface="+mj-ea"/>
                <a:cs typeface="+mj-cs"/>
              </a:rPr>
              <a:t>Senegal and Nepal</a:t>
            </a:r>
          </a:p>
          <a:p>
            <a:pPr lvl="1">
              <a:lnSpc>
                <a:spcPct val="110000"/>
              </a:lnSpc>
              <a:spcBef>
                <a:spcPct val="0"/>
              </a:spcBef>
            </a:pPr>
            <a:r>
              <a:rPr lang="en-US" sz="9600" dirty="0">
                <a:solidFill>
                  <a:srgbClr val="005166"/>
                </a:solidFill>
                <a:latin typeface="Merriweather" pitchFamily="2" charset="77"/>
                <a:ea typeface="+mj-ea"/>
                <a:cs typeface="+mj-cs"/>
              </a:rPr>
              <a:t>Domestic worker in Morocco and Fishermen population in </a:t>
            </a:r>
            <a:r>
              <a:rPr lang="en-US" sz="9600" dirty="0">
                <a:solidFill>
                  <a:srgbClr val="C00000"/>
                </a:solidFill>
                <a:latin typeface="Merriweather" pitchFamily="2" charset="77"/>
                <a:ea typeface="+mj-ea"/>
                <a:cs typeface="+mj-cs"/>
              </a:rPr>
              <a:t>Costa Rica</a:t>
            </a:r>
          </a:p>
          <a:p>
            <a:pPr>
              <a:lnSpc>
                <a:spcPct val="110000"/>
              </a:lnSpc>
              <a:spcBef>
                <a:spcPct val="0"/>
              </a:spcBef>
            </a:pPr>
            <a:r>
              <a:rPr lang="en-US" sz="10400" b="1" dirty="0">
                <a:solidFill>
                  <a:srgbClr val="005166"/>
                </a:solidFill>
                <a:latin typeface="+mj-lt"/>
                <a:ea typeface="+mj-ea"/>
                <a:cs typeface="+mj-cs"/>
              </a:rPr>
              <a:t>Other Examples include: </a:t>
            </a:r>
          </a:p>
          <a:p>
            <a:pPr lvl="1">
              <a:lnSpc>
                <a:spcPct val="110000"/>
              </a:lnSpc>
              <a:spcBef>
                <a:spcPct val="0"/>
              </a:spcBef>
            </a:pPr>
            <a:r>
              <a:rPr lang="en-US" sz="9600" dirty="0">
                <a:solidFill>
                  <a:srgbClr val="005166"/>
                </a:solidFill>
                <a:latin typeface="Merriweather" pitchFamily="2" charset="77"/>
                <a:ea typeface="+mj-ea"/>
                <a:cs typeface="+mj-cs"/>
              </a:rPr>
              <a:t>Survivors of sexual violence in the </a:t>
            </a:r>
            <a:r>
              <a:rPr lang="en-US" sz="9600" dirty="0">
                <a:solidFill>
                  <a:srgbClr val="C00000"/>
                </a:solidFill>
                <a:latin typeface="Merriweather" pitchFamily="2" charset="77"/>
                <a:ea typeface="+mj-ea"/>
                <a:cs typeface="+mj-cs"/>
              </a:rPr>
              <a:t>Democratic Republic of Congo</a:t>
            </a:r>
          </a:p>
          <a:p>
            <a:pPr lvl="1">
              <a:lnSpc>
                <a:spcPct val="110000"/>
              </a:lnSpc>
              <a:spcBef>
                <a:spcPct val="0"/>
              </a:spcBef>
            </a:pPr>
            <a:r>
              <a:rPr lang="en-US" sz="9600" dirty="0">
                <a:solidFill>
                  <a:srgbClr val="005166"/>
                </a:solidFill>
                <a:latin typeface="Merriweather" pitchFamily="2" charset="77"/>
                <a:ea typeface="+mj-ea"/>
                <a:cs typeface="+mj-cs"/>
              </a:rPr>
              <a:t>Wholesalers and retailers in rice markets in </a:t>
            </a:r>
            <a:r>
              <a:rPr lang="en-US" sz="9600" dirty="0">
                <a:solidFill>
                  <a:srgbClr val="C00000"/>
                </a:solidFill>
                <a:latin typeface="Merriweather" pitchFamily="2" charset="77"/>
                <a:ea typeface="+mj-ea"/>
                <a:cs typeface="+mj-cs"/>
              </a:rPr>
              <a:t>Tanzania</a:t>
            </a:r>
          </a:p>
          <a:p>
            <a:pPr lvl="1">
              <a:lnSpc>
                <a:spcPct val="110000"/>
              </a:lnSpc>
              <a:spcBef>
                <a:spcPct val="0"/>
              </a:spcBef>
            </a:pPr>
            <a:r>
              <a:rPr lang="en-US" sz="9600" dirty="0">
                <a:solidFill>
                  <a:srgbClr val="005166"/>
                </a:solidFill>
                <a:latin typeface="Merriweather" pitchFamily="2" charset="77"/>
                <a:ea typeface="+mj-ea"/>
                <a:cs typeface="+mj-cs"/>
              </a:rPr>
              <a:t>Francophone and Anglophone sub-Saharan Migrants in </a:t>
            </a:r>
            <a:r>
              <a:rPr lang="en-US" sz="9600" dirty="0">
                <a:solidFill>
                  <a:srgbClr val="C00000"/>
                </a:solidFill>
                <a:latin typeface="Merriweather" pitchFamily="2" charset="77"/>
                <a:ea typeface="+mj-ea"/>
                <a:cs typeface="+mj-cs"/>
              </a:rPr>
              <a:t>Rabat</a:t>
            </a:r>
          </a:p>
          <a:p>
            <a:pPr lvl="1">
              <a:lnSpc>
                <a:spcPct val="110000"/>
              </a:lnSpc>
              <a:spcBef>
                <a:spcPct val="0"/>
              </a:spcBef>
            </a:pPr>
            <a:r>
              <a:rPr lang="en-US" sz="9600" dirty="0">
                <a:solidFill>
                  <a:srgbClr val="005166"/>
                </a:solidFill>
                <a:latin typeface="Merriweather" pitchFamily="2" charset="77"/>
                <a:ea typeface="+mj-ea"/>
                <a:cs typeface="+mj-cs"/>
              </a:rPr>
              <a:t>Migrants throughout </a:t>
            </a:r>
            <a:r>
              <a:rPr lang="en-US" sz="9600" dirty="0">
                <a:solidFill>
                  <a:srgbClr val="C00000"/>
                </a:solidFill>
                <a:latin typeface="Merriweather" pitchFamily="2" charset="77"/>
                <a:ea typeface="+mj-ea"/>
                <a:cs typeface="+mj-cs"/>
              </a:rPr>
              <a:t>Europe</a:t>
            </a:r>
            <a:r>
              <a:rPr lang="en-US" sz="9600" dirty="0">
                <a:solidFill>
                  <a:srgbClr val="005166"/>
                </a:solidFill>
                <a:latin typeface="Merriweather" pitchFamily="2" charset="77"/>
                <a:ea typeface="+mj-ea"/>
                <a:cs typeface="+mj-cs"/>
              </a:rPr>
              <a:t> (Polish in Oslo, Nigerians in Oslo, Polish in Iceland, undocumented central American migrants in the USA, etc.)</a:t>
            </a:r>
          </a:p>
          <a:p>
            <a:pPr lvl="1">
              <a:lnSpc>
                <a:spcPct val="110000"/>
              </a:lnSpc>
              <a:spcBef>
                <a:spcPct val="0"/>
              </a:spcBef>
            </a:pPr>
            <a:r>
              <a:rPr lang="en-US" sz="9600" dirty="0">
                <a:solidFill>
                  <a:srgbClr val="005166"/>
                </a:solidFill>
                <a:latin typeface="Merriweather" pitchFamily="2" charset="77"/>
                <a:ea typeface="+mj-ea"/>
                <a:cs typeface="+mj-cs"/>
              </a:rPr>
              <a:t>Students participating in protests in </a:t>
            </a:r>
            <a:r>
              <a:rPr lang="en-US" sz="9600" dirty="0">
                <a:solidFill>
                  <a:srgbClr val="C00000"/>
                </a:solidFill>
                <a:latin typeface="Merriweather" pitchFamily="2" charset="77"/>
                <a:ea typeface="+mj-ea"/>
                <a:cs typeface="+mj-cs"/>
              </a:rPr>
              <a:t>Greece</a:t>
            </a:r>
          </a:p>
          <a:p>
            <a:pPr lvl="1">
              <a:lnSpc>
                <a:spcPct val="110000"/>
              </a:lnSpc>
              <a:spcBef>
                <a:spcPct val="0"/>
              </a:spcBef>
            </a:pPr>
            <a:r>
              <a:rPr lang="en-US" sz="9600" dirty="0">
                <a:solidFill>
                  <a:srgbClr val="005166"/>
                </a:solidFill>
                <a:latin typeface="Merriweather" pitchFamily="2" charset="77"/>
                <a:ea typeface="+mj-ea"/>
                <a:cs typeface="+mj-cs"/>
              </a:rPr>
              <a:t>American Vietnam war resisters who had gone to </a:t>
            </a:r>
            <a:r>
              <a:rPr lang="en-US" sz="9600" dirty="0">
                <a:solidFill>
                  <a:srgbClr val="C00000"/>
                </a:solidFill>
                <a:latin typeface="Merriweather" pitchFamily="2" charset="77"/>
                <a:ea typeface="+mj-ea"/>
                <a:cs typeface="+mj-cs"/>
              </a:rPr>
              <a:t>Canada</a:t>
            </a:r>
          </a:p>
          <a:p>
            <a:pPr lvl="1">
              <a:lnSpc>
                <a:spcPct val="110000"/>
              </a:lnSpc>
              <a:spcBef>
                <a:spcPct val="0"/>
              </a:spcBef>
            </a:pPr>
            <a:r>
              <a:rPr lang="en-US" sz="9600" dirty="0">
                <a:solidFill>
                  <a:srgbClr val="C00000"/>
                </a:solidFill>
                <a:latin typeface="Merriweather" pitchFamily="2" charset="77"/>
                <a:ea typeface="+mj-ea"/>
                <a:cs typeface="+mj-cs"/>
              </a:rPr>
              <a:t>Israeli</a:t>
            </a:r>
            <a:r>
              <a:rPr lang="en-US" sz="9600" dirty="0">
                <a:solidFill>
                  <a:srgbClr val="005166"/>
                </a:solidFill>
                <a:latin typeface="Merriweather" pitchFamily="2" charset="77"/>
                <a:ea typeface="+mj-ea"/>
                <a:cs typeface="+mj-cs"/>
              </a:rPr>
              <a:t> veterans who conducted their regular service in the IDF between the years 1999 and 2006</a:t>
            </a:r>
          </a:p>
        </p:txBody>
      </p:sp>
      <p:pic>
        <p:nvPicPr>
          <p:cNvPr id="4" name="Google Shape;89;p1" descr="A picture containing diagram&#10;&#10;Description automatically generated">
            <a:extLst>
              <a:ext uri="{FF2B5EF4-FFF2-40B4-BE49-F238E27FC236}">
                <a16:creationId xmlns:a16="http://schemas.microsoft.com/office/drawing/2014/main" id="{02F0A00E-4687-F1FF-5D13-92AC910F6E33}"/>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
        <p:nvSpPr>
          <p:cNvPr id="5" name="Slide Number Placeholder 7">
            <a:extLst>
              <a:ext uri="{FF2B5EF4-FFF2-40B4-BE49-F238E27FC236}">
                <a16:creationId xmlns:a16="http://schemas.microsoft.com/office/drawing/2014/main" id="{BECDFAA8-109F-4F8D-77DF-07E1E57357A8}"/>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11</a:t>
            </a:fld>
            <a:endParaRPr lang="en-US" dirty="0"/>
          </a:p>
        </p:txBody>
      </p:sp>
    </p:spTree>
    <p:extLst>
      <p:ext uri="{BB962C8B-B14F-4D97-AF65-F5344CB8AC3E}">
        <p14:creationId xmlns:p14="http://schemas.microsoft.com/office/powerpoint/2010/main" val="1732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B089-6178-2E5E-048E-805B353281F3}"/>
              </a:ext>
            </a:extLst>
          </p:cNvPr>
          <p:cNvSpPr>
            <a:spLocks noGrp="1"/>
          </p:cNvSpPr>
          <p:nvPr>
            <p:ph type="title"/>
          </p:nvPr>
        </p:nvSpPr>
        <p:spPr/>
        <p:txBody>
          <a:bodyPr/>
          <a:lstStyle/>
          <a:p>
            <a:r>
              <a:rPr lang="en-US" dirty="0">
                <a:solidFill>
                  <a:srgbClr val="005166"/>
                </a:solidFill>
              </a:rPr>
              <a:t>Data Collection</a:t>
            </a:r>
          </a:p>
        </p:txBody>
      </p:sp>
      <p:sp>
        <p:nvSpPr>
          <p:cNvPr id="8" name="Google Shape;105;p3">
            <a:extLst>
              <a:ext uri="{FF2B5EF4-FFF2-40B4-BE49-F238E27FC236}">
                <a16:creationId xmlns:a16="http://schemas.microsoft.com/office/drawing/2014/main" id="{BFD3D260-BF4F-A7EF-F85B-AE9CF697EC33}"/>
              </a:ext>
            </a:extLst>
          </p:cNvPr>
          <p:cNvSpPr/>
          <p:nvPr/>
        </p:nvSpPr>
        <p:spPr>
          <a:xfrm>
            <a:off x="838201" y="1445869"/>
            <a:ext cx="5858434" cy="5323231"/>
          </a:xfrm>
          <a:prstGeom prst="rect">
            <a:avLst/>
          </a:prstGeom>
          <a:solidFill>
            <a:srgbClr val="004E60"/>
          </a:solidFill>
          <a:ln>
            <a:noFill/>
          </a:ln>
        </p:spPr>
        <p:txBody>
          <a:bodyPr spcFirstLastPara="1" wrap="square" lIns="91425" tIns="45700" rIns="91425" bIns="45700" anchor="ctr" anchorCtr="0">
            <a:noAutofit/>
          </a:bodyPr>
          <a:lstStyle/>
          <a:p>
            <a:r>
              <a:rPr lang="en-US" sz="2400" dirty="0">
                <a:solidFill>
                  <a:schemeClr val="bg1"/>
                </a:solidFill>
                <a:latin typeface="Merriweather" pitchFamily="2" charset="77"/>
              </a:rPr>
              <a:t>Quantitative study employed Respondent Driven Sampling (RDS) method</a:t>
            </a:r>
          </a:p>
          <a:p>
            <a:pPr marL="285750" lvl="1" indent="-285750">
              <a:buFont typeface="Arial" panose="020B0604020202020204" pitchFamily="34" charset="0"/>
              <a:buChar char="•"/>
            </a:pPr>
            <a:r>
              <a:rPr lang="en-US" sz="2000" dirty="0">
                <a:solidFill>
                  <a:schemeClr val="bg1"/>
                </a:solidFill>
                <a:effectLst/>
                <a:latin typeface="Merriweather" pitchFamily="2" charset="77"/>
              </a:rPr>
              <a:t>A total of 561 women aged 18-30 years who were engaged in commercial sex were interviewed, with </a:t>
            </a:r>
            <a:r>
              <a:rPr lang="en-US" sz="2000" b="1" dirty="0">
                <a:solidFill>
                  <a:schemeClr val="accent6">
                    <a:lumMod val="60000"/>
                    <a:lumOff val="40000"/>
                  </a:schemeClr>
                </a:solidFill>
                <a:effectLst/>
                <a:latin typeface="Merriweather" pitchFamily="2" charset="77"/>
              </a:rPr>
              <a:t>375 in Saraya and 186 in </a:t>
            </a:r>
            <a:r>
              <a:rPr lang="en-US" sz="2000" b="1" dirty="0" err="1">
                <a:solidFill>
                  <a:schemeClr val="accent6">
                    <a:lumMod val="60000"/>
                    <a:lumOff val="40000"/>
                  </a:schemeClr>
                </a:solidFill>
                <a:effectLst/>
                <a:latin typeface="Merriweather" pitchFamily="2" charset="77"/>
              </a:rPr>
              <a:t>Kédougou</a:t>
            </a:r>
            <a:endParaRPr lang="en-US" sz="2000" b="1" dirty="0">
              <a:solidFill>
                <a:schemeClr val="accent6">
                  <a:lumMod val="60000"/>
                  <a:lumOff val="40000"/>
                </a:schemeClr>
              </a:solidFill>
              <a:effectLst/>
              <a:latin typeface="Merriweather" pitchFamily="2" charset="77"/>
            </a:endParaRPr>
          </a:p>
          <a:p>
            <a:pPr marL="285750" lvl="1" indent="-285750">
              <a:buFont typeface="Arial" panose="020B0604020202020204" pitchFamily="34" charset="0"/>
              <a:buChar char="•"/>
            </a:pPr>
            <a:r>
              <a:rPr lang="en-US" sz="2000" b="1" dirty="0">
                <a:solidFill>
                  <a:schemeClr val="bg1"/>
                </a:solidFill>
                <a:latin typeface="Merriweather" pitchFamily="2" charset="77"/>
              </a:rPr>
              <a:t>15 seeds</a:t>
            </a:r>
            <a:r>
              <a:rPr lang="en-US" sz="2000" b="1" dirty="0">
                <a:solidFill>
                  <a:schemeClr val="accent6">
                    <a:lumMod val="60000"/>
                    <a:lumOff val="40000"/>
                  </a:schemeClr>
                </a:solidFill>
                <a:latin typeface="Merriweather" pitchFamily="2" charset="77"/>
              </a:rPr>
              <a:t>, of which 7 were from </a:t>
            </a:r>
            <a:r>
              <a:rPr lang="en-US" sz="2000" b="1" dirty="0" err="1">
                <a:solidFill>
                  <a:schemeClr val="accent6">
                    <a:lumMod val="60000"/>
                    <a:lumOff val="40000"/>
                  </a:schemeClr>
                </a:solidFill>
                <a:latin typeface="Merriweather" pitchFamily="2" charset="77"/>
              </a:rPr>
              <a:t>Kédougou</a:t>
            </a:r>
            <a:r>
              <a:rPr lang="en-US" sz="2000" b="1" dirty="0">
                <a:solidFill>
                  <a:schemeClr val="accent6">
                    <a:lumMod val="60000"/>
                    <a:lumOff val="40000"/>
                  </a:schemeClr>
                </a:solidFill>
                <a:latin typeface="Merriweather" pitchFamily="2" charset="77"/>
              </a:rPr>
              <a:t> and 8 were from Saraya</a:t>
            </a:r>
          </a:p>
          <a:p>
            <a:pPr marL="285750" lvl="1" indent="-285750">
              <a:buFont typeface="Arial" panose="020B0604020202020204" pitchFamily="34" charset="0"/>
              <a:buChar char="•"/>
            </a:pPr>
            <a:r>
              <a:rPr lang="en-US" sz="2000" b="1" dirty="0">
                <a:solidFill>
                  <a:schemeClr val="bg1"/>
                </a:solidFill>
                <a:latin typeface="Merriweather" pitchFamily="2" charset="77"/>
              </a:rPr>
              <a:t>12 waves of data collection</a:t>
            </a:r>
          </a:p>
          <a:p>
            <a:pPr marL="285750" lvl="1" indent="-285750">
              <a:buFont typeface="Arial" panose="020B0604020202020204" pitchFamily="34" charset="0"/>
              <a:buChar char="•"/>
            </a:pPr>
            <a:r>
              <a:rPr lang="en-US" sz="2000" b="1" dirty="0">
                <a:solidFill>
                  <a:schemeClr val="bg1"/>
                </a:solidFill>
                <a:latin typeface="Merriweather" pitchFamily="2" charset="77"/>
              </a:rPr>
              <a:t>546 links</a:t>
            </a:r>
          </a:p>
          <a:p>
            <a:pPr marL="285750" lvl="1" indent="-285750">
              <a:buFont typeface="Arial" panose="020B0604020202020204" pitchFamily="34" charset="0"/>
              <a:buChar char="•"/>
            </a:pPr>
            <a:r>
              <a:rPr lang="en-US" sz="2000" b="1" dirty="0">
                <a:solidFill>
                  <a:schemeClr val="bg1"/>
                </a:solidFill>
                <a:latin typeface="Merriweather" pitchFamily="2" charset="77"/>
              </a:rPr>
              <a:t>Size of the RDS trees range from 3-9</a:t>
            </a:r>
          </a:p>
          <a:p>
            <a:pPr marL="0" marR="0" lvl="0" indent="0" algn="ctr" rtl="0">
              <a:spcBef>
                <a:spcPts val="0"/>
              </a:spcBef>
              <a:spcAft>
                <a:spcPts val="0"/>
              </a:spcAft>
              <a:buNone/>
            </a:pPr>
            <a:endParaRPr sz="2400" dirty="0">
              <a:solidFill>
                <a:schemeClr val="bg1"/>
              </a:solidFill>
              <a:latin typeface="Merriweather" pitchFamily="2" charset="77"/>
              <a:ea typeface="Calibri"/>
              <a:cs typeface="Calibri"/>
              <a:sym typeface="Calibri"/>
            </a:endParaRPr>
          </a:p>
        </p:txBody>
      </p:sp>
      <p:pic>
        <p:nvPicPr>
          <p:cNvPr id="16" name="Google Shape;89;p1" descr="A picture containing diagram&#10;&#10;Description automatically generated">
            <a:extLst>
              <a:ext uri="{FF2B5EF4-FFF2-40B4-BE49-F238E27FC236}">
                <a16:creationId xmlns:a16="http://schemas.microsoft.com/office/drawing/2014/main" id="{DD89307E-733A-8902-F16A-0152D3C2836B}"/>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
        <p:nvSpPr>
          <p:cNvPr id="17" name="Slide Number Placeholder 16">
            <a:extLst>
              <a:ext uri="{FF2B5EF4-FFF2-40B4-BE49-F238E27FC236}">
                <a16:creationId xmlns:a16="http://schemas.microsoft.com/office/drawing/2014/main" id="{AB0AD86C-AEA6-9F88-BDB5-EFBE5C23C4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 name="Picture 2">
            <a:extLst>
              <a:ext uri="{FF2B5EF4-FFF2-40B4-BE49-F238E27FC236}">
                <a16:creationId xmlns:a16="http://schemas.microsoft.com/office/drawing/2014/main" id="{ED11FAC9-7054-A443-6725-33864CF5EEB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634" y="1290091"/>
            <a:ext cx="4863177" cy="5585284"/>
          </a:xfrm>
          <a:prstGeom prst="rect">
            <a:avLst/>
          </a:prstGeom>
          <a:noFill/>
          <a:ln>
            <a:noFill/>
          </a:ln>
        </p:spPr>
      </p:pic>
      <p:sp>
        <p:nvSpPr>
          <p:cNvPr id="4" name="Slide Number Placeholder 7">
            <a:extLst>
              <a:ext uri="{FF2B5EF4-FFF2-40B4-BE49-F238E27FC236}">
                <a16:creationId xmlns:a16="http://schemas.microsoft.com/office/drawing/2014/main" id="{B1DF2EE2-BA67-DCAD-ED0A-A24BEBF4E6AA}"/>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US" smtClean="0"/>
              <a:pPr/>
              <a:t>12</a:t>
            </a:fld>
            <a:endParaRPr lang="en-US" dirty="0"/>
          </a:p>
        </p:txBody>
      </p:sp>
    </p:spTree>
    <p:extLst>
      <p:ext uri="{BB962C8B-B14F-4D97-AF65-F5344CB8AC3E}">
        <p14:creationId xmlns:p14="http://schemas.microsoft.com/office/powerpoint/2010/main" val="135978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150A-B247-F423-9B06-627AC75B0784}"/>
              </a:ext>
            </a:extLst>
          </p:cNvPr>
          <p:cNvSpPr>
            <a:spLocks noGrp="1"/>
          </p:cNvSpPr>
          <p:nvPr>
            <p:ph type="title"/>
          </p:nvPr>
        </p:nvSpPr>
        <p:spPr/>
        <p:txBody>
          <a:bodyPr>
            <a:normAutofit/>
          </a:bodyPr>
          <a:lstStyle/>
          <a:p>
            <a:r>
              <a:rPr lang="en-CA" dirty="0">
                <a:solidFill>
                  <a:srgbClr val="005166"/>
                </a:solidFill>
              </a:rPr>
              <a:t>Data Challenges</a:t>
            </a:r>
          </a:p>
        </p:txBody>
      </p:sp>
      <p:sp>
        <p:nvSpPr>
          <p:cNvPr id="3" name="Content Placeholder 2">
            <a:extLst>
              <a:ext uri="{FF2B5EF4-FFF2-40B4-BE49-F238E27FC236}">
                <a16:creationId xmlns:a16="http://schemas.microsoft.com/office/drawing/2014/main" id="{60BA00D2-DEEC-E666-225A-EAFD60EE9762}"/>
              </a:ext>
            </a:extLst>
          </p:cNvPr>
          <p:cNvSpPr>
            <a:spLocks noGrp="1"/>
          </p:cNvSpPr>
          <p:nvPr>
            <p:ph idx="1"/>
          </p:nvPr>
        </p:nvSpPr>
        <p:spPr/>
        <p:txBody>
          <a:bodyPr/>
          <a:lstStyle/>
          <a:p>
            <a:r>
              <a:rPr lang="en-CA" dirty="0">
                <a:solidFill>
                  <a:srgbClr val="005166"/>
                </a:solidFill>
                <a:latin typeface="Merriweather" pitchFamily="2" charset="77"/>
                <a:ea typeface="+mj-ea"/>
                <a:cs typeface="+mj-cs"/>
              </a:rPr>
              <a:t>Issues and challenges were related to:</a:t>
            </a:r>
          </a:p>
          <a:p>
            <a:pPr lvl="1"/>
            <a:r>
              <a:rPr lang="en-CA" dirty="0">
                <a:solidFill>
                  <a:srgbClr val="005166"/>
                </a:solidFill>
                <a:latin typeface="Merriweather" pitchFamily="2" charset="77"/>
                <a:ea typeface="+mj-ea"/>
                <a:cs typeface="+mj-cs"/>
              </a:rPr>
              <a:t>No “cross-over” in links and coupon redemptions between departments, which requires independent analyses applied to each department</a:t>
            </a:r>
          </a:p>
          <a:p>
            <a:pPr lvl="1"/>
            <a:r>
              <a:rPr lang="en-CA" dirty="0">
                <a:solidFill>
                  <a:srgbClr val="C00000"/>
                </a:solidFill>
                <a:latin typeface="Merriweather" pitchFamily="2" charset="77"/>
                <a:ea typeface="+mj-ea"/>
                <a:cs typeface="+mj-cs"/>
              </a:rPr>
              <a:t>Small sample sizes </a:t>
            </a:r>
            <a:r>
              <a:rPr lang="en-CA" dirty="0">
                <a:solidFill>
                  <a:srgbClr val="005166"/>
                </a:solidFill>
                <a:latin typeface="Merriweather" pitchFamily="2" charset="77"/>
                <a:ea typeface="+mj-ea"/>
                <a:cs typeface="+mj-cs"/>
              </a:rPr>
              <a:t>resulted in issues with convergence of estimators</a:t>
            </a:r>
          </a:p>
          <a:p>
            <a:endParaRPr lang="en-CA" dirty="0">
              <a:solidFill>
                <a:srgbClr val="005166"/>
              </a:solidFill>
              <a:latin typeface="Merriweather" pitchFamily="2" charset="77"/>
              <a:ea typeface="+mj-ea"/>
              <a:cs typeface="+mj-cs"/>
            </a:endParaRPr>
          </a:p>
          <a:p>
            <a:r>
              <a:rPr lang="en-CA" dirty="0">
                <a:solidFill>
                  <a:srgbClr val="005166"/>
                </a:solidFill>
                <a:latin typeface="Merriweather" pitchFamily="2" charset="77"/>
                <a:ea typeface="+mj-ea"/>
                <a:cs typeface="+mj-cs"/>
              </a:rPr>
              <a:t>This motivates research for different prevalence estimation method</a:t>
            </a:r>
          </a:p>
        </p:txBody>
      </p:sp>
      <p:sp>
        <p:nvSpPr>
          <p:cNvPr id="4" name="Slide Number Placeholder 7">
            <a:extLst>
              <a:ext uri="{FF2B5EF4-FFF2-40B4-BE49-F238E27FC236}">
                <a16:creationId xmlns:a16="http://schemas.microsoft.com/office/drawing/2014/main" id="{BDA041DD-5E36-AF23-A0A9-15D8ED3982DC}"/>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13</a:t>
            </a:fld>
            <a:endParaRPr lang="en-US" dirty="0"/>
          </a:p>
        </p:txBody>
      </p:sp>
      <p:pic>
        <p:nvPicPr>
          <p:cNvPr id="5" name="Google Shape;89;p1" descr="A picture containing diagram&#10;&#10;Description automatically generated">
            <a:extLst>
              <a:ext uri="{FF2B5EF4-FFF2-40B4-BE49-F238E27FC236}">
                <a16:creationId xmlns:a16="http://schemas.microsoft.com/office/drawing/2014/main" id="{CEC198E4-CC43-33EE-68FF-63B89C8E548E}"/>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2173542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DA26-2F4B-B1F1-1264-DB2A8EEEF221}"/>
              </a:ext>
            </a:extLst>
          </p:cNvPr>
          <p:cNvSpPr>
            <a:spLocks noGrp="1"/>
          </p:cNvSpPr>
          <p:nvPr>
            <p:ph type="title"/>
          </p:nvPr>
        </p:nvSpPr>
        <p:spPr/>
        <p:txBody>
          <a:bodyPr/>
          <a:lstStyle/>
          <a:p>
            <a:r>
              <a:rPr lang="en-CA" dirty="0">
                <a:solidFill>
                  <a:srgbClr val="005166"/>
                </a:solidFill>
              </a:rPr>
              <a:t>New Method: New Estimates for Network Sampling (NE4NS)</a:t>
            </a:r>
            <a:endParaRPr lang="en-US" dirty="0">
              <a:solidFill>
                <a:srgbClr val="005166"/>
              </a:solidFill>
            </a:endParaRPr>
          </a:p>
        </p:txBody>
      </p:sp>
      <p:sp>
        <p:nvSpPr>
          <p:cNvPr id="3" name="Content Placeholder 2">
            <a:extLst>
              <a:ext uri="{FF2B5EF4-FFF2-40B4-BE49-F238E27FC236}">
                <a16:creationId xmlns:a16="http://schemas.microsoft.com/office/drawing/2014/main" id="{767F3B2A-F5E1-8FE4-A00D-DB77E8F9618A}"/>
              </a:ext>
            </a:extLst>
          </p:cNvPr>
          <p:cNvSpPr>
            <a:spLocks noGrp="1"/>
          </p:cNvSpPr>
          <p:nvPr>
            <p:ph idx="1"/>
          </p:nvPr>
        </p:nvSpPr>
        <p:spPr/>
        <p:txBody>
          <a:bodyPr>
            <a:normAutofit lnSpcReduction="10000"/>
          </a:bodyPr>
          <a:lstStyle/>
          <a:p>
            <a:pPr>
              <a:lnSpc>
                <a:spcPct val="110000"/>
              </a:lnSpc>
            </a:pPr>
            <a:r>
              <a:rPr lang="en-US" dirty="0">
                <a:solidFill>
                  <a:srgbClr val="005166"/>
                </a:solidFill>
                <a:latin typeface="Merriweather" pitchFamily="2" charset="77"/>
                <a:ea typeface="+mj-ea"/>
                <a:cs typeface="+mj-cs"/>
              </a:rPr>
              <a:t>The new procedure, abbreviated as NE4NS, works by iteratively subsampling from the observed sampled network through a design similar to that used to select the full sample in order to approximate the sampling weights. </a:t>
            </a:r>
          </a:p>
          <a:p>
            <a:pPr>
              <a:lnSpc>
                <a:spcPct val="110000"/>
              </a:lnSpc>
            </a:pPr>
            <a:r>
              <a:rPr lang="en-US" dirty="0">
                <a:solidFill>
                  <a:srgbClr val="005166"/>
                </a:solidFill>
                <a:latin typeface="Merriweather" pitchFamily="2" charset="77"/>
                <a:ea typeface="+mj-ea"/>
                <a:cs typeface="+mj-cs"/>
              </a:rPr>
              <a:t>The approach only uses the sample network information to approximate the sample weights, and has been found to give estimates superior to those based on traditional RDS weighting schemes (Thompson 2020). </a:t>
            </a:r>
          </a:p>
        </p:txBody>
      </p:sp>
      <p:sp>
        <p:nvSpPr>
          <p:cNvPr id="4" name="Slide Number Placeholder 7">
            <a:extLst>
              <a:ext uri="{FF2B5EF4-FFF2-40B4-BE49-F238E27FC236}">
                <a16:creationId xmlns:a16="http://schemas.microsoft.com/office/drawing/2014/main" id="{12C14244-3578-74B9-8B47-A2E875D13C73}"/>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14</a:t>
            </a:fld>
            <a:endParaRPr lang="en-US" dirty="0"/>
          </a:p>
        </p:txBody>
      </p:sp>
      <p:pic>
        <p:nvPicPr>
          <p:cNvPr id="5" name="Google Shape;89;p1" descr="A picture containing diagram&#10;&#10;Description automatically generated">
            <a:extLst>
              <a:ext uri="{FF2B5EF4-FFF2-40B4-BE49-F238E27FC236}">
                <a16:creationId xmlns:a16="http://schemas.microsoft.com/office/drawing/2014/main" id="{1C3FAE54-DE75-7A80-D9A0-6603627F57AA}"/>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4020713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EED-2806-16C2-F052-7B5B6269E990}"/>
              </a:ext>
            </a:extLst>
          </p:cNvPr>
          <p:cNvSpPr>
            <a:spLocks noGrp="1"/>
          </p:cNvSpPr>
          <p:nvPr>
            <p:ph type="title"/>
          </p:nvPr>
        </p:nvSpPr>
        <p:spPr/>
        <p:txBody>
          <a:bodyPr>
            <a:normAutofit/>
          </a:bodyPr>
          <a:lstStyle/>
          <a:p>
            <a:r>
              <a:rPr lang="en-US" dirty="0">
                <a:solidFill>
                  <a:srgbClr val="005166"/>
                </a:solidFill>
              </a:rPr>
              <a:t>Sample Weighting</a:t>
            </a:r>
          </a:p>
        </p:txBody>
      </p:sp>
      <p:sp>
        <p:nvSpPr>
          <p:cNvPr id="7" name="Rectangle 2">
            <a:extLst>
              <a:ext uri="{FF2B5EF4-FFF2-40B4-BE49-F238E27FC236}">
                <a16:creationId xmlns:a16="http://schemas.microsoft.com/office/drawing/2014/main" id="{8D125C63-2B1D-1938-0D1B-269BD78C5D4F}"/>
              </a:ext>
            </a:extLst>
          </p:cNvPr>
          <p:cNvSpPr>
            <a:spLocks noChangeArrowheads="1"/>
          </p:cNvSpPr>
          <p:nvPr/>
        </p:nvSpPr>
        <p:spPr bwMode="auto">
          <a:xfrm>
            <a:off x="224776" y="1386637"/>
            <a:ext cx="5109223" cy="17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marR="0" lvl="1" indent="-228600" fontAlgn="base">
              <a:lnSpc>
                <a:spcPct val="90000"/>
              </a:lnSpc>
              <a:spcBef>
                <a:spcPct val="0"/>
              </a:spcBef>
              <a:spcAft>
                <a:spcPct val="0"/>
              </a:spcAft>
              <a:buClrTx/>
              <a:buSzTx/>
              <a:buFont typeface="Arial" panose="020B0604020202020204" pitchFamily="34" charset="0"/>
              <a:buChar char="•"/>
              <a:tabLst/>
            </a:pPr>
            <a:r>
              <a:rPr lang="en-CA" altLang="en-US" sz="2400" dirty="0">
                <a:solidFill>
                  <a:srgbClr val="005166"/>
                </a:solidFill>
                <a:latin typeface="Merriweather" pitchFamily="2" charset="77"/>
                <a:ea typeface="+mj-ea"/>
                <a:cs typeface="+mj-cs"/>
              </a:rPr>
              <a:t>Histogram of Volz-</a:t>
            </a:r>
            <a:r>
              <a:rPr lang="en-CA" altLang="en-US" sz="2400" dirty="0" err="1">
                <a:solidFill>
                  <a:srgbClr val="005166"/>
                </a:solidFill>
                <a:latin typeface="Merriweather" pitchFamily="2" charset="77"/>
                <a:ea typeface="+mj-ea"/>
                <a:cs typeface="+mj-cs"/>
              </a:rPr>
              <a:t>Heckathorn</a:t>
            </a:r>
            <a:r>
              <a:rPr lang="en-CA" altLang="en-US" sz="2400" dirty="0">
                <a:solidFill>
                  <a:srgbClr val="005166"/>
                </a:solidFill>
                <a:latin typeface="Merriweather" pitchFamily="2" charset="77"/>
                <a:ea typeface="+mj-ea"/>
                <a:cs typeface="+mj-cs"/>
              </a:rPr>
              <a:t> sample weights after rescaling the edited self-reported network sizes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000" b="0" i="0" u="none" strike="noStrike" cap="none" normalizeH="0" baseline="0" dirty="0">
              <a:ln>
                <a:noFill/>
              </a:ln>
              <a:solidFill>
                <a:schemeClr val="accent1"/>
              </a:solidFill>
              <a:effectLst/>
              <a:latin typeface="Merriweather" pitchFamily="2" charset="77"/>
            </a:endParaRPr>
          </a:p>
        </p:txBody>
      </p:sp>
      <p:pic>
        <p:nvPicPr>
          <p:cNvPr id="1025" name="Picture 1">
            <a:extLst>
              <a:ext uri="{FF2B5EF4-FFF2-40B4-BE49-F238E27FC236}">
                <a16:creationId xmlns:a16="http://schemas.microsoft.com/office/drawing/2014/main" id="{DFCA1D16-8FDC-EFE3-61D8-DC1AF2808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3" y="3035129"/>
            <a:ext cx="6206583" cy="30885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4D3BE5F1-9997-63BA-6C7D-AE87A744CD7F}"/>
              </a:ext>
            </a:extLst>
          </p:cNvPr>
          <p:cNvSpPr>
            <a:spLocks noChangeArrowheads="1"/>
          </p:cNvSpPr>
          <p:nvPr/>
        </p:nvSpPr>
        <p:spPr bwMode="auto">
          <a:xfrm>
            <a:off x="5595708" y="920181"/>
            <a:ext cx="5334000" cy="20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lvl="1" indent="-228600" fontAlgn="base">
              <a:lnSpc>
                <a:spcPct val="90000"/>
              </a:lnSpc>
              <a:spcBef>
                <a:spcPct val="0"/>
              </a:spcBef>
              <a:spcAft>
                <a:spcPct val="0"/>
              </a:spcAft>
              <a:buFont typeface="Arial" panose="020B0604020202020204" pitchFamily="34" charset="0"/>
              <a:buChar char="•"/>
            </a:pPr>
            <a:r>
              <a:rPr lang="en-CA" altLang="en-US" sz="2400" dirty="0">
                <a:solidFill>
                  <a:srgbClr val="005166"/>
                </a:solidFill>
                <a:latin typeface="Merriweather" pitchFamily="2" charset="77"/>
                <a:ea typeface="+mj-ea"/>
                <a:cs typeface="+mj-cs"/>
              </a:rPr>
              <a:t>Resampling-based/NE4NS weights based on the procedure delineated in Thompson (2020). The sampling weights are scaled to sum to one</a:t>
            </a:r>
          </a:p>
        </p:txBody>
      </p:sp>
      <p:pic>
        <p:nvPicPr>
          <p:cNvPr id="10" name="Picture 9">
            <a:extLst>
              <a:ext uri="{FF2B5EF4-FFF2-40B4-BE49-F238E27FC236}">
                <a16:creationId xmlns:a16="http://schemas.microsoft.com/office/drawing/2014/main" id="{50E54646-9A17-A637-4E55-9641AA7A98C0}"/>
              </a:ext>
            </a:extLst>
          </p:cNvPr>
          <p:cNvPicPr>
            <a:picLocks noChangeAspect="1"/>
          </p:cNvPicPr>
          <p:nvPr/>
        </p:nvPicPr>
        <p:blipFill>
          <a:blip r:embed="rId4"/>
          <a:stretch>
            <a:fillRect/>
          </a:stretch>
        </p:blipFill>
        <p:spPr>
          <a:xfrm>
            <a:off x="5930006" y="2959283"/>
            <a:ext cx="6369570" cy="3164360"/>
          </a:xfrm>
          <a:prstGeom prst="rect">
            <a:avLst/>
          </a:prstGeom>
        </p:spPr>
      </p:pic>
      <p:sp>
        <p:nvSpPr>
          <p:cNvPr id="11" name="Slide Number Placeholder 7">
            <a:extLst>
              <a:ext uri="{FF2B5EF4-FFF2-40B4-BE49-F238E27FC236}">
                <a16:creationId xmlns:a16="http://schemas.microsoft.com/office/drawing/2014/main" id="{8696568D-1312-4F0E-9AA0-E630D4E9C3C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15</a:t>
            </a:fld>
            <a:endParaRPr lang="en-US" dirty="0"/>
          </a:p>
        </p:txBody>
      </p:sp>
      <p:pic>
        <p:nvPicPr>
          <p:cNvPr id="12" name="Google Shape;89;p1" descr="A picture containing diagram&#10;&#10;Description automatically generated">
            <a:extLst>
              <a:ext uri="{FF2B5EF4-FFF2-40B4-BE49-F238E27FC236}">
                <a16:creationId xmlns:a16="http://schemas.microsoft.com/office/drawing/2014/main" id="{E404CA8C-D96B-57C9-93C3-3795D00D60CE}"/>
              </a:ext>
            </a:extLst>
          </p:cNvPr>
          <p:cNvPicPr preferRelativeResize="0"/>
          <p:nvPr/>
        </p:nvPicPr>
        <p:blipFill rotWithShape="1">
          <a:blip r:embed="rId5">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2319739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F2C3ADC-2053-EC2D-ADAA-0944DB7A2168}"/>
              </a:ext>
            </a:extLst>
          </p:cNvPr>
          <p:cNvSpPr>
            <a:spLocks noChangeArrowheads="1"/>
          </p:cNvSpPr>
          <p:nvPr/>
        </p:nvSpPr>
        <p:spPr bwMode="auto">
          <a:xfrm>
            <a:off x="533400" y="1629728"/>
            <a:ext cx="11577320"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1" fontAlgn="base">
              <a:lnSpc>
                <a:spcPct val="90000"/>
              </a:lnSpc>
              <a:spcBef>
                <a:spcPct val="0"/>
              </a:spcBef>
              <a:spcAft>
                <a:spcPct val="0"/>
              </a:spcAft>
            </a:pPr>
            <a:r>
              <a:rPr lang="en-CA" altLang="en-US" sz="2400" dirty="0">
                <a:solidFill>
                  <a:srgbClr val="005166"/>
                </a:solidFill>
                <a:latin typeface="Merriweather" pitchFamily="2" charset="77"/>
                <a:ea typeface="+mj-ea"/>
                <a:cs typeface="+mj-cs"/>
              </a:rPr>
              <a:t>Scatterplot of Volz-</a:t>
            </a:r>
            <a:r>
              <a:rPr lang="en-CA" altLang="en-US" sz="2400" dirty="0" err="1">
                <a:solidFill>
                  <a:srgbClr val="005166"/>
                </a:solidFill>
                <a:latin typeface="Merriweather" pitchFamily="2" charset="77"/>
                <a:ea typeface="+mj-ea"/>
                <a:cs typeface="+mj-cs"/>
              </a:rPr>
              <a:t>Heckathorn</a:t>
            </a:r>
            <a:r>
              <a:rPr lang="en-CA" altLang="en-US" sz="2400" dirty="0">
                <a:solidFill>
                  <a:srgbClr val="005166"/>
                </a:solidFill>
                <a:latin typeface="Merriweather" pitchFamily="2" charset="77"/>
                <a:ea typeface="+mj-ea"/>
                <a:cs typeface="+mj-cs"/>
              </a:rPr>
              <a:t> and resampling-based NE4NS weights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2000" b="0" i="0" u="none" strike="noStrike" cap="none" normalizeH="0" baseline="0" dirty="0">
              <a:ln>
                <a:noFill/>
              </a:ln>
              <a:solidFill>
                <a:schemeClr val="accent1"/>
              </a:solidFill>
              <a:effectLst/>
              <a:latin typeface="Merriweather" pitchFamily="2" charset="77"/>
            </a:endParaRPr>
          </a:p>
        </p:txBody>
      </p:sp>
      <p:pic>
        <p:nvPicPr>
          <p:cNvPr id="7" name="Picture 6">
            <a:extLst>
              <a:ext uri="{FF2B5EF4-FFF2-40B4-BE49-F238E27FC236}">
                <a16:creationId xmlns:a16="http://schemas.microsoft.com/office/drawing/2014/main" id="{85522460-CF96-5950-2029-9E9C459BA1C1}"/>
              </a:ext>
            </a:extLst>
          </p:cNvPr>
          <p:cNvPicPr>
            <a:picLocks noChangeAspect="1"/>
          </p:cNvPicPr>
          <p:nvPr/>
        </p:nvPicPr>
        <p:blipFill>
          <a:blip r:embed="rId3"/>
          <a:stretch>
            <a:fillRect/>
          </a:stretch>
        </p:blipFill>
        <p:spPr>
          <a:xfrm>
            <a:off x="1231154" y="2054654"/>
            <a:ext cx="9628093" cy="4783026"/>
          </a:xfrm>
          <a:prstGeom prst="rect">
            <a:avLst/>
          </a:prstGeom>
        </p:spPr>
      </p:pic>
      <p:sp>
        <p:nvSpPr>
          <p:cNvPr id="10" name="Title 1">
            <a:extLst>
              <a:ext uri="{FF2B5EF4-FFF2-40B4-BE49-F238E27FC236}">
                <a16:creationId xmlns:a16="http://schemas.microsoft.com/office/drawing/2014/main" id="{3D9E0DC7-02F3-906B-691C-7BF3E9978C27}"/>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5166"/>
                </a:solidFill>
              </a:rPr>
              <a:t>Sample Weighting</a:t>
            </a:r>
            <a:endParaRPr lang="en-US" dirty="0">
              <a:solidFill>
                <a:srgbClr val="005166"/>
              </a:solidFill>
            </a:endParaRPr>
          </a:p>
        </p:txBody>
      </p:sp>
      <p:sp>
        <p:nvSpPr>
          <p:cNvPr id="11" name="Slide Number Placeholder 7">
            <a:extLst>
              <a:ext uri="{FF2B5EF4-FFF2-40B4-BE49-F238E27FC236}">
                <a16:creationId xmlns:a16="http://schemas.microsoft.com/office/drawing/2014/main" id="{F286AFB5-5F04-2241-567E-9FE28D4CF087}"/>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16</a:t>
            </a:fld>
            <a:endParaRPr lang="en-US" dirty="0"/>
          </a:p>
        </p:txBody>
      </p:sp>
      <p:pic>
        <p:nvPicPr>
          <p:cNvPr id="12" name="Google Shape;89;p1" descr="A picture containing diagram&#10;&#10;Description automatically generated">
            <a:extLst>
              <a:ext uri="{FF2B5EF4-FFF2-40B4-BE49-F238E27FC236}">
                <a16:creationId xmlns:a16="http://schemas.microsoft.com/office/drawing/2014/main" id="{5BA7EC77-766F-9BE1-9010-1E242951D39D}"/>
              </a:ext>
            </a:extLst>
          </p:cNvPr>
          <p:cNvPicPr preferRelativeResize="0"/>
          <p:nvPr/>
        </p:nvPicPr>
        <p:blipFill rotWithShape="1">
          <a:blip r:embed="rId4">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378483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EED-2806-16C2-F052-7B5B6269E990}"/>
              </a:ext>
            </a:extLst>
          </p:cNvPr>
          <p:cNvSpPr>
            <a:spLocks noGrp="1"/>
          </p:cNvSpPr>
          <p:nvPr>
            <p:ph type="title"/>
          </p:nvPr>
        </p:nvSpPr>
        <p:spPr>
          <a:xfrm>
            <a:off x="838200" y="19685"/>
            <a:ext cx="10515600" cy="1325563"/>
          </a:xfrm>
        </p:spPr>
        <p:txBody>
          <a:bodyPr>
            <a:normAutofit/>
          </a:bodyPr>
          <a:lstStyle/>
          <a:p>
            <a:r>
              <a:rPr lang="en-US" dirty="0">
                <a:solidFill>
                  <a:srgbClr val="005166"/>
                </a:solidFill>
              </a:rPr>
              <a:t>Prevalence Estimates</a:t>
            </a:r>
          </a:p>
        </p:txBody>
      </p:sp>
      <p:sp>
        <p:nvSpPr>
          <p:cNvPr id="7" name="Rectangle 2">
            <a:extLst>
              <a:ext uri="{FF2B5EF4-FFF2-40B4-BE49-F238E27FC236}">
                <a16:creationId xmlns:a16="http://schemas.microsoft.com/office/drawing/2014/main" id="{8D125C63-2B1D-1938-0D1B-269BD78C5D4F}"/>
              </a:ext>
            </a:extLst>
          </p:cNvPr>
          <p:cNvSpPr>
            <a:spLocks noChangeArrowheads="1"/>
          </p:cNvSpPr>
          <p:nvPr/>
        </p:nvSpPr>
        <p:spPr bwMode="auto">
          <a:xfrm>
            <a:off x="246529" y="966812"/>
            <a:ext cx="10787231"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lvl="1" indent="-228600" fontAlgn="base">
              <a:lnSpc>
                <a:spcPct val="90000"/>
              </a:lnSpc>
              <a:spcBef>
                <a:spcPct val="0"/>
              </a:spcBef>
              <a:spcAft>
                <a:spcPct val="0"/>
              </a:spcAft>
              <a:buFont typeface="Arial" panose="020B0604020202020204" pitchFamily="34" charset="0"/>
              <a:buChar char="•"/>
            </a:pPr>
            <a:r>
              <a:rPr lang="en-CA" altLang="en-US" sz="2400" dirty="0">
                <a:solidFill>
                  <a:srgbClr val="005166"/>
                </a:solidFill>
                <a:latin typeface="Merriweather" pitchFamily="2" charset="77"/>
                <a:ea typeface="+mj-ea"/>
                <a:cs typeface="+mj-cs"/>
              </a:rPr>
              <a:t>Prevalence estimates by weighting strategy for the full study region and disaggregated by department. Left: Sex-trafficking (ST) indicator. Right: Personal network (NET) size</a:t>
            </a:r>
          </a:p>
          <a:p>
            <a:pPr marL="685800" lvl="1" indent="-228600" fontAlgn="base">
              <a:lnSpc>
                <a:spcPct val="90000"/>
              </a:lnSpc>
              <a:spcBef>
                <a:spcPct val="0"/>
              </a:spcBef>
              <a:spcAft>
                <a:spcPct val="0"/>
              </a:spcAft>
              <a:buFont typeface="Arial" panose="020B0604020202020204" pitchFamily="34" charset="0"/>
              <a:buChar char="•"/>
            </a:pPr>
            <a:endParaRPr kumimoji="0" lang="en-CA" altLang="en-US" sz="2000" b="0" i="0" u="none" strike="noStrike" cap="none" normalizeH="0" baseline="0" dirty="0">
              <a:ln>
                <a:noFill/>
              </a:ln>
              <a:solidFill>
                <a:schemeClr val="accent1"/>
              </a:solidFill>
              <a:effectLst/>
              <a:latin typeface="Merriweather" pitchFamily="2" charset="77"/>
            </a:endParaRPr>
          </a:p>
        </p:txBody>
      </p:sp>
      <p:graphicFrame>
        <p:nvGraphicFramePr>
          <p:cNvPr id="4" name="Table 3">
            <a:extLst>
              <a:ext uri="{FF2B5EF4-FFF2-40B4-BE49-F238E27FC236}">
                <a16:creationId xmlns:a16="http://schemas.microsoft.com/office/drawing/2014/main" id="{0C7DFA25-03CE-AC80-147D-F8264F31B3C2}"/>
              </a:ext>
            </a:extLst>
          </p:cNvPr>
          <p:cNvGraphicFramePr>
            <a:graphicFrameLocks noGrp="1"/>
          </p:cNvGraphicFramePr>
          <p:nvPr>
            <p:extLst>
              <p:ext uri="{D42A27DB-BD31-4B8C-83A1-F6EECF244321}">
                <p14:modId xmlns:p14="http://schemas.microsoft.com/office/powerpoint/2010/main" val="3331677593"/>
              </p:ext>
            </p:extLst>
          </p:nvPr>
        </p:nvGraphicFramePr>
        <p:xfrm>
          <a:off x="246529" y="2076824"/>
          <a:ext cx="11698941" cy="4679574"/>
        </p:xfrm>
        <a:graphic>
          <a:graphicData uri="http://schemas.openxmlformats.org/drawingml/2006/table">
            <a:tbl>
              <a:tblPr firstRow="1" firstCol="1" bandRow="1">
                <a:tableStyleId>{5C22544A-7EE6-4342-B048-85BDC9FD1C3A}</a:tableStyleId>
              </a:tblPr>
              <a:tblGrid>
                <a:gridCol w="1639616">
                  <a:extLst>
                    <a:ext uri="{9D8B030D-6E8A-4147-A177-3AD203B41FA5}">
                      <a16:colId xmlns:a16="http://schemas.microsoft.com/office/drawing/2014/main" val="916233413"/>
                    </a:ext>
                  </a:extLst>
                </a:gridCol>
                <a:gridCol w="187652">
                  <a:extLst>
                    <a:ext uri="{9D8B030D-6E8A-4147-A177-3AD203B41FA5}">
                      <a16:colId xmlns:a16="http://schemas.microsoft.com/office/drawing/2014/main" val="3895702067"/>
                    </a:ext>
                  </a:extLst>
                </a:gridCol>
                <a:gridCol w="1456606">
                  <a:extLst>
                    <a:ext uri="{9D8B030D-6E8A-4147-A177-3AD203B41FA5}">
                      <a16:colId xmlns:a16="http://schemas.microsoft.com/office/drawing/2014/main" val="2947631777"/>
                    </a:ext>
                  </a:extLst>
                </a:gridCol>
                <a:gridCol w="1200993">
                  <a:extLst>
                    <a:ext uri="{9D8B030D-6E8A-4147-A177-3AD203B41FA5}">
                      <a16:colId xmlns:a16="http://schemas.microsoft.com/office/drawing/2014/main" val="1264384153"/>
                    </a:ext>
                  </a:extLst>
                </a:gridCol>
                <a:gridCol w="2253455">
                  <a:extLst>
                    <a:ext uri="{9D8B030D-6E8A-4147-A177-3AD203B41FA5}">
                      <a16:colId xmlns:a16="http://schemas.microsoft.com/office/drawing/2014/main" val="635870645"/>
                    </a:ext>
                  </a:extLst>
                </a:gridCol>
                <a:gridCol w="187652">
                  <a:extLst>
                    <a:ext uri="{9D8B030D-6E8A-4147-A177-3AD203B41FA5}">
                      <a16:colId xmlns:a16="http://schemas.microsoft.com/office/drawing/2014/main" val="3247747763"/>
                    </a:ext>
                  </a:extLst>
                </a:gridCol>
                <a:gridCol w="1457765">
                  <a:extLst>
                    <a:ext uri="{9D8B030D-6E8A-4147-A177-3AD203B41FA5}">
                      <a16:colId xmlns:a16="http://schemas.microsoft.com/office/drawing/2014/main" val="915895696"/>
                    </a:ext>
                  </a:extLst>
                </a:gridCol>
                <a:gridCol w="1531700">
                  <a:extLst>
                    <a:ext uri="{9D8B030D-6E8A-4147-A177-3AD203B41FA5}">
                      <a16:colId xmlns:a16="http://schemas.microsoft.com/office/drawing/2014/main" val="1112126337"/>
                    </a:ext>
                  </a:extLst>
                </a:gridCol>
                <a:gridCol w="1783502">
                  <a:extLst>
                    <a:ext uri="{9D8B030D-6E8A-4147-A177-3AD203B41FA5}">
                      <a16:colId xmlns:a16="http://schemas.microsoft.com/office/drawing/2014/main" val="2628875949"/>
                    </a:ext>
                  </a:extLst>
                </a:gridCol>
              </a:tblGrid>
              <a:tr h="924017">
                <a:tc>
                  <a:txBody>
                    <a:bodyPr/>
                    <a:lstStyle/>
                    <a:p>
                      <a:pPr marL="0" marR="0">
                        <a:lnSpc>
                          <a:spcPct val="107000"/>
                        </a:lnSpc>
                        <a:spcBef>
                          <a:spcPts val="0"/>
                        </a:spcBef>
                        <a:spcAft>
                          <a:spcPts val="0"/>
                        </a:spcAft>
                      </a:pPr>
                      <a:r>
                        <a:rPr lang="en-CA" sz="1800">
                          <a:effectLst/>
                          <a:latin typeface="Merriweather" pitchFamily="2" charset="77"/>
                        </a:rPr>
                        <a:t>Strategy</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ST Point Estimate</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ST Standard Error</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ST Confidence Interval</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NET Point Estimate</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NET Standard Error</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NET Confidence Interval</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6073369"/>
                  </a:ext>
                </a:extLst>
              </a:tr>
              <a:tr h="418903">
                <a:tc>
                  <a:txBody>
                    <a:bodyPr/>
                    <a:lstStyle/>
                    <a:p>
                      <a:pPr marL="0" marR="0">
                        <a:lnSpc>
                          <a:spcPct val="107000"/>
                        </a:lnSpc>
                        <a:spcBef>
                          <a:spcPts val="0"/>
                        </a:spcBef>
                        <a:spcAft>
                          <a:spcPts val="0"/>
                        </a:spcAft>
                      </a:pPr>
                      <a:r>
                        <a:rPr lang="en-CA" sz="1800" dirty="0">
                          <a:effectLst/>
                          <a:latin typeface="Merriweather" pitchFamily="2" charset="77"/>
                        </a:rPr>
                        <a:t>RDS</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0.1566</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0.019</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(0.1193; 0.1939)</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3.123</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0.229</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(2.674; 3.572)</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7482780"/>
                  </a:ext>
                </a:extLst>
              </a:tr>
              <a:tr h="404333">
                <a:tc>
                  <a:txBody>
                    <a:bodyPr/>
                    <a:lstStyle/>
                    <a:p>
                      <a:pPr marL="0" marR="0">
                        <a:lnSpc>
                          <a:spcPct val="107000"/>
                        </a:lnSpc>
                        <a:spcBef>
                          <a:spcPts val="0"/>
                        </a:spcBef>
                        <a:spcAft>
                          <a:spcPts val="0"/>
                        </a:spcAft>
                      </a:pPr>
                      <a:r>
                        <a:rPr lang="en-CA" sz="1800" dirty="0">
                          <a:effectLst/>
                          <a:latin typeface="Merriweather" pitchFamily="2" charset="77"/>
                        </a:rPr>
                        <a:t>NE4NS</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0.1744</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0.016</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(0.1431; 0.2060)</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5.134</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0.163</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(4.816; 5.453)</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64950142"/>
                  </a:ext>
                </a:extLst>
              </a:tr>
              <a:tr h="418903">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15144942"/>
                  </a:ext>
                </a:extLst>
              </a:tr>
              <a:tr h="418903">
                <a:tc>
                  <a:txBody>
                    <a:bodyPr/>
                    <a:lstStyle/>
                    <a:p>
                      <a:pPr marL="0" marR="0">
                        <a:lnSpc>
                          <a:spcPct val="107000"/>
                        </a:lnSpc>
                        <a:spcBef>
                          <a:spcPts val="0"/>
                        </a:spcBef>
                        <a:spcAft>
                          <a:spcPts val="0"/>
                        </a:spcAft>
                      </a:pPr>
                      <a:r>
                        <a:rPr lang="en-CA" sz="1800">
                          <a:effectLst/>
                          <a:latin typeface="Merriweather" pitchFamily="2" charset="77"/>
                        </a:rPr>
                        <a:t>RDS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 </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90215133"/>
                  </a:ext>
                </a:extLst>
              </a:tr>
              <a:tr h="418903">
                <a:tc>
                  <a:txBody>
                    <a:bodyPr/>
                    <a:lstStyle/>
                    <a:p>
                      <a:pPr marL="0" marR="0">
                        <a:lnSpc>
                          <a:spcPct val="107000"/>
                        </a:lnSpc>
                        <a:spcBef>
                          <a:spcPts val="0"/>
                        </a:spcBef>
                        <a:spcAft>
                          <a:spcPts val="0"/>
                        </a:spcAft>
                      </a:pPr>
                      <a:r>
                        <a:rPr lang="en-CA" sz="1800">
                          <a:effectLst/>
                          <a:latin typeface="Merriweather" pitchFamily="2" charset="77"/>
                        </a:rPr>
                        <a:t>    Kédougou</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0.2563</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0.0426</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(0.1729; 0.3397)</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3.367</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0.468</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(2.450; 4.284)</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312493"/>
                  </a:ext>
                </a:extLst>
              </a:tr>
              <a:tr h="418903">
                <a:tc>
                  <a:txBody>
                    <a:bodyPr/>
                    <a:lstStyle/>
                    <a:p>
                      <a:pPr marL="0" marR="0">
                        <a:lnSpc>
                          <a:spcPct val="107000"/>
                        </a:lnSpc>
                        <a:spcBef>
                          <a:spcPts val="0"/>
                        </a:spcBef>
                        <a:spcAft>
                          <a:spcPts val="0"/>
                        </a:spcAft>
                      </a:pPr>
                      <a:r>
                        <a:rPr lang="en-CA" sz="1800">
                          <a:effectLst/>
                          <a:latin typeface="Merriweather" pitchFamily="2" charset="77"/>
                        </a:rPr>
                        <a:t>    Saraya</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0.1071</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0.0207</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(0.0665; 0.1478)</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3.003</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0.259</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(2.495; 3.510)</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0181925"/>
                  </a:ext>
                </a:extLst>
              </a:tr>
              <a:tr h="418903">
                <a:tc>
                  <a:txBody>
                    <a:bodyPr/>
                    <a:lstStyle/>
                    <a:p>
                      <a:pPr marL="0" marR="0">
                        <a:lnSpc>
                          <a:spcPct val="107000"/>
                        </a:lnSpc>
                        <a:spcBef>
                          <a:spcPts val="0"/>
                        </a:spcBef>
                        <a:spcAft>
                          <a:spcPts val="0"/>
                        </a:spcAft>
                      </a:pPr>
                      <a:r>
                        <a:rPr lang="en-CA" sz="1800">
                          <a:effectLst/>
                          <a:latin typeface="Merriweather" pitchFamily="2" charset="77"/>
                        </a:rPr>
                        <a:t>NE4NS</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8064642"/>
                  </a:ext>
                </a:extLst>
              </a:tr>
              <a:tr h="418903">
                <a:tc>
                  <a:txBody>
                    <a:bodyPr/>
                    <a:lstStyle/>
                    <a:p>
                      <a:pPr marL="0" marR="0">
                        <a:lnSpc>
                          <a:spcPct val="107000"/>
                        </a:lnSpc>
                        <a:spcBef>
                          <a:spcPts val="0"/>
                        </a:spcBef>
                        <a:spcAft>
                          <a:spcPts val="0"/>
                        </a:spcAft>
                      </a:pPr>
                      <a:r>
                        <a:rPr lang="en-CA" sz="1800">
                          <a:effectLst/>
                          <a:latin typeface="Merriweather" pitchFamily="2" charset="77"/>
                        </a:rPr>
                        <a:t>    Kédougou</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0.2829</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0.0336</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(0.2171; 0.3487)</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5.414</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0.301</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(4.823; 6.004)</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58222426"/>
                  </a:ext>
                </a:extLst>
              </a:tr>
              <a:tr h="418903">
                <a:tc>
                  <a:txBody>
                    <a:bodyPr/>
                    <a:lstStyle/>
                    <a:p>
                      <a:pPr marL="0" marR="0">
                        <a:lnSpc>
                          <a:spcPct val="107000"/>
                        </a:lnSpc>
                        <a:spcBef>
                          <a:spcPts val="0"/>
                        </a:spcBef>
                        <a:spcAft>
                          <a:spcPts val="0"/>
                        </a:spcAft>
                      </a:pPr>
                      <a:r>
                        <a:rPr lang="en-CA" sz="1800">
                          <a:effectLst/>
                          <a:latin typeface="Merriweather" pitchFamily="2" charset="77"/>
                        </a:rPr>
                        <a:t>    Saraya</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0.1206</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0.0168</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(0.0877; 0.1535)</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 </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4.996</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a:effectLst/>
                          <a:latin typeface="Merriweather" pitchFamily="2" charset="77"/>
                        </a:rPr>
                        <a:t>0.191</a:t>
                      </a:r>
                      <a:endParaRPr lang="en-US" sz="1800">
                        <a:effectLst/>
                        <a:latin typeface="Merriweather" pitchFamily="2" charset="77"/>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CA" sz="1800" dirty="0">
                          <a:effectLst/>
                          <a:latin typeface="Merriweather" pitchFamily="2" charset="77"/>
                        </a:rPr>
                        <a:t>(4.621; 5.370)</a:t>
                      </a:r>
                      <a:endParaRPr lang="en-US" sz="1800" dirty="0">
                        <a:effectLst/>
                        <a:latin typeface="Merriweather" pitchFamily="2" charset="77"/>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55348748"/>
                  </a:ext>
                </a:extLst>
              </a:tr>
            </a:tbl>
          </a:graphicData>
        </a:graphic>
      </p:graphicFrame>
      <p:sp>
        <p:nvSpPr>
          <p:cNvPr id="5" name="Slide Number Placeholder 7">
            <a:extLst>
              <a:ext uri="{FF2B5EF4-FFF2-40B4-BE49-F238E27FC236}">
                <a16:creationId xmlns:a16="http://schemas.microsoft.com/office/drawing/2014/main" id="{1224CB7F-0AF9-EB2E-32FC-48A65B2A908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17</a:t>
            </a:fld>
            <a:endParaRPr lang="en-US" dirty="0"/>
          </a:p>
        </p:txBody>
      </p:sp>
      <p:pic>
        <p:nvPicPr>
          <p:cNvPr id="6" name="Google Shape;89;p1" descr="A picture containing diagram&#10;&#10;Description automatically generated">
            <a:extLst>
              <a:ext uri="{FF2B5EF4-FFF2-40B4-BE49-F238E27FC236}">
                <a16:creationId xmlns:a16="http://schemas.microsoft.com/office/drawing/2014/main" id="{5BFD78AD-BDFF-31BC-E9D6-C73B4808AAC9}"/>
              </a:ext>
            </a:extLst>
          </p:cNvPr>
          <p:cNvPicPr preferRelativeResize="0"/>
          <p:nvPr/>
        </p:nvPicPr>
        <p:blipFill rotWithShape="1">
          <a:blip r:embed="rId3">
            <a:alphaModFix/>
          </a:blip>
          <a:srcRect/>
          <a:stretch/>
        </p:blipFill>
        <p:spPr>
          <a:xfrm>
            <a:off x="10552330" y="-15240"/>
            <a:ext cx="1475853" cy="1163090"/>
          </a:xfrm>
          <a:prstGeom prst="rect">
            <a:avLst/>
          </a:prstGeom>
          <a:noFill/>
          <a:ln>
            <a:noFill/>
          </a:ln>
        </p:spPr>
      </p:pic>
    </p:spTree>
    <p:extLst>
      <p:ext uri="{BB962C8B-B14F-4D97-AF65-F5344CB8AC3E}">
        <p14:creationId xmlns:p14="http://schemas.microsoft.com/office/powerpoint/2010/main" val="186705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9EED-2806-16C2-F052-7B5B6269E990}"/>
              </a:ext>
            </a:extLst>
          </p:cNvPr>
          <p:cNvSpPr>
            <a:spLocks noGrp="1"/>
          </p:cNvSpPr>
          <p:nvPr>
            <p:ph type="title"/>
          </p:nvPr>
        </p:nvSpPr>
        <p:spPr>
          <a:xfrm>
            <a:off x="838200" y="100965"/>
            <a:ext cx="10515600" cy="1325563"/>
          </a:xfrm>
        </p:spPr>
        <p:txBody>
          <a:bodyPr>
            <a:normAutofit/>
          </a:bodyPr>
          <a:lstStyle/>
          <a:p>
            <a:r>
              <a:rPr lang="en-US" dirty="0">
                <a:solidFill>
                  <a:srgbClr val="005166"/>
                </a:solidFill>
              </a:rPr>
              <a:t>Prevalence Estimates</a:t>
            </a:r>
          </a:p>
        </p:txBody>
      </p:sp>
      <p:sp>
        <p:nvSpPr>
          <p:cNvPr id="7" name="Rectangle 2">
            <a:extLst>
              <a:ext uri="{FF2B5EF4-FFF2-40B4-BE49-F238E27FC236}">
                <a16:creationId xmlns:a16="http://schemas.microsoft.com/office/drawing/2014/main" id="{8D125C63-2B1D-1938-0D1B-269BD78C5D4F}"/>
              </a:ext>
            </a:extLst>
          </p:cNvPr>
          <p:cNvSpPr>
            <a:spLocks noChangeArrowheads="1"/>
          </p:cNvSpPr>
          <p:nvPr/>
        </p:nvSpPr>
        <p:spPr bwMode="auto">
          <a:xfrm>
            <a:off x="246529" y="1070229"/>
            <a:ext cx="1024484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685800" lvl="1" indent="-228600" fontAlgn="base">
              <a:lnSpc>
                <a:spcPct val="90000"/>
              </a:lnSpc>
              <a:spcBef>
                <a:spcPct val="0"/>
              </a:spcBef>
              <a:spcAft>
                <a:spcPct val="0"/>
              </a:spcAft>
              <a:buFont typeface="Arial" panose="020B0604020202020204" pitchFamily="34" charset="0"/>
              <a:buChar char="•"/>
            </a:pPr>
            <a:r>
              <a:rPr lang="en-CA" altLang="en-US" sz="2000" dirty="0">
                <a:solidFill>
                  <a:srgbClr val="005166"/>
                </a:solidFill>
                <a:latin typeface="Merriweather" pitchFamily="2" charset="77"/>
                <a:ea typeface="+mj-ea"/>
                <a:cs typeface="+mj-cs"/>
              </a:rPr>
              <a:t>Scatterplot and difference of predicted probabilities of respondents based on stepwise AIC model-selection procedure applied to data set based on VH- and NE4NS-based weights </a:t>
            </a:r>
          </a:p>
          <a:p>
            <a:pPr marL="685800" lvl="1" indent="-228600" fontAlgn="base">
              <a:lnSpc>
                <a:spcPct val="90000"/>
              </a:lnSpc>
              <a:spcBef>
                <a:spcPct val="0"/>
              </a:spcBef>
              <a:spcAft>
                <a:spcPct val="0"/>
              </a:spcAft>
              <a:buFont typeface="Arial" panose="020B0604020202020204" pitchFamily="34" charset="0"/>
              <a:buChar char="•"/>
            </a:pPr>
            <a:endParaRPr kumimoji="0" lang="en-CA" altLang="en-US" sz="2000" b="0" i="0" u="none" strike="noStrike" cap="none" normalizeH="0" baseline="0" dirty="0">
              <a:ln>
                <a:noFill/>
              </a:ln>
              <a:solidFill>
                <a:schemeClr val="accent1"/>
              </a:solidFill>
              <a:effectLst/>
              <a:latin typeface="Merriweather" pitchFamily="2" charset="77"/>
            </a:endParaRPr>
          </a:p>
        </p:txBody>
      </p:sp>
      <p:pic>
        <p:nvPicPr>
          <p:cNvPr id="3" name="Picture 2">
            <a:extLst>
              <a:ext uri="{FF2B5EF4-FFF2-40B4-BE49-F238E27FC236}">
                <a16:creationId xmlns:a16="http://schemas.microsoft.com/office/drawing/2014/main" id="{BE2E7019-5889-84B2-EBD1-2D8B7C68B93F}"/>
              </a:ext>
            </a:extLst>
          </p:cNvPr>
          <p:cNvPicPr>
            <a:picLocks noChangeAspect="1"/>
          </p:cNvPicPr>
          <p:nvPr/>
        </p:nvPicPr>
        <p:blipFill>
          <a:blip r:embed="rId3"/>
          <a:stretch>
            <a:fillRect/>
          </a:stretch>
        </p:blipFill>
        <p:spPr>
          <a:xfrm>
            <a:off x="1209265" y="2107538"/>
            <a:ext cx="4922560" cy="4770782"/>
          </a:xfrm>
          <a:prstGeom prst="rect">
            <a:avLst/>
          </a:prstGeom>
        </p:spPr>
      </p:pic>
      <p:pic>
        <p:nvPicPr>
          <p:cNvPr id="5" name="Picture 4">
            <a:extLst>
              <a:ext uri="{FF2B5EF4-FFF2-40B4-BE49-F238E27FC236}">
                <a16:creationId xmlns:a16="http://schemas.microsoft.com/office/drawing/2014/main" id="{68E15D09-62F0-E3CA-3F79-7D976E33C3C8}"/>
              </a:ext>
            </a:extLst>
          </p:cNvPr>
          <p:cNvPicPr>
            <a:picLocks noChangeAspect="1"/>
          </p:cNvPicPr>
          <p:nvPr/>
        </p:nvPicPr>
        <p:blipFill>
          <a:blip r:embed="rId4"/>
          <a:stretch>
            <a:fillRect/>
          </a:stretch>
        </p:blipFill>
        <p:spPr>
          <a:xfrm>
            <a:off x="6381420" y="2127858"/>
            <a:ext cx="4892162" cy="4741568"/>
          </a:xfrm>
          <a:prstGeom prst="rect">
            <a:avLst/>
          </a:prstGeom>
        </p:spPr>
      </p:pic>
      <p:sp>
        <p:nvSpPr>
          <p:cNvPr id="6" name="Slide Number Placeholder 7">
            <a:extLst>
              <a:ext uri="{FF2B5EF4-FFF2-40B4-BE49-F238E27FC236}">
                <a16:creationId xmlns:a16="http://schemas.microsoft.com/office/drawing/2014/main" id="{97D67A6F-B7A6-7B6C-CFF0-72D661D44172}"/>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18</a:t>
            </a:fld>
            <a:endParaRPr lang="en-US" dirty="0"/>
          </a:p>
        </p:txBody>
      </p:sp>
      <p:pic>
        <p:nvPicPr>
          <p:cNvPr id="8" name="Google Shape;89;p1" descr="A picture containing diagram&#10;&#10;Description automatically generated">
            <a:extLst>
              <a:ext uri="{FF2B5EF4-FFF2-40B4-BE49-F238E27FC236}">
                <a16:creationId xmlns:a16="http://schemas.microsoft.com/office/drawing/2014/main" id="{2D877F25-30C0-A777-D697-ABF3D434A079}"/>
              </a:ext>
            </a:extLst>
          </p:cNvPr>
          <p:cNvPicPr preferRelativeResize="0"/>
          <p:nvPr/>
        </p:nvPicPr>
        <p:blipFill rotWithShape="1">
          <a:blip r:embed="rId5">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3840614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D4D4-7006-9B4B-50F9-632ECFD22F98}"/>
              </a:ext>
            </a:extLst>
          </p:cNvPr>
          <p:cNvSpPr>
            <a:spLocks noGrp="1"/>
          </p:cNvSpPr>
          <p:nvPr>
            <p:ph type="title"/>
          </p:nvPr>
        </p:nvSpPr>
        <p:spPr/>
        <p:txBody>
          <a:bodyPr/>
          <a:lstStyle/>
          <a:p>
            <a:r>
              <a:rPr lang="en-US" dirty="0">
                <a:solidFill>
                  <a:srgbClr val="005166"/>
                </a:solidFill>
              </a:rPr>
              <a:t>Conclusion</a:t>
            </a:r>
          </a:p>
        </p:txBody>
      </p:sp>
      <p:sp>
        <p:nvSpPr>
          <p:cNvPr id="3" name="Content Placeholder 2">
            <a:extLst>
              <a:ext uri="{FF2B5EF4-FFF2-40B4-BE49-F238E27FC236}">
                <a16:creationId xmlns:a16="http://schemas.microsoft.com/office/drawing/2014/main" id="{F660BBE4-2012-D5CD-1F35-3F364819DC88}"/>
              </a:ext>
            </a:extLst>
          </p:cNvPr>
          <p:cNvSpPr>
            <a:spLocks noGrp="1"/>
          </p:cNvSpPr>
          <p:nvPr>
            <p:ph idx="1"/>
          </p:nvPr>
        </p:nvSpPr>
        <p:spPr/>
        <p:txBody>
          <a:bodyPr/>
          <a:lstStyle/>
          <a:p>
            <a:r>
              <a:rPr lang="en-CA" sz="2400" dirty="0">
                <a:solidFill>
                  <a:srgbClr val="005166"/>
                </a:solidFill>
                <a:latin typeface="Merriweather" pitchFamily="2" charset="77"/>
                <a:ea typeface="+mj-ea"/>
                <a:cs typeface="+mj-cs"/>
              </a:rPr>
              <a:t>We have applied a traditional RDS weighting scheme and an original, empirical application of the Thompson (2020) weighting scheme to the RDS data set and compared the results based on estimates</a:t>
            </a:r>
          </a:p>
          <a:p>
            <a:r>
              <a:rPr lang="en-CA" sz="2400" dirty="0">
                <a:solidFill>
                  <a:srgbClr val="005166"/>
                </a:solidFill>
                <a:latin typeface="Merriweather" pitchFamily="2" charset="77"/>
                <a:ea typeface="+mj-ea"/>
                <a:cs typeface="+mj-cs"/>
              </a:rPr>
              <a:t>As the new weighting scheme is free of model assumptions, it was found to be a robust alternative for when RDS network assumptions are not met, and we encourage future studies to explore its use. </a:t>
            </a:r>
          </a:p>
          <a:p>
            <a:r>
              <a:rPr lang="en-CA" sz="2400" dirty="0">
                <a:solidFill>
                  <a:srgbClr val="005166"/>
                </a:solidFill>
                <a:latin typeface="Merriweather" pitchFamily="2" charset="77"/>
                <a:ea typeface="+mj-ea"/>
                <a:cs typeface="+mj-cs"/>
              </a:rPr>
              <a:t>Our findings suggest that the new weighting scheme has the potential to draw drastically different conclusions about the study population relative to other RDS weighting schemes, especially when violations of RDS assumptions are suspected. </a:t>
            </a:r>
            <a:endParaRPr lang="en-US" sz="2400" dirty="0">
              <a:solidFill>
                <a:srgbClr val="005166"/>
              </a:solidFill>
              <a:latin typeface="Merriweather" pitchFamily="2" charset="77"/>
              <a:ea typeface="+mj-ea"/>
              <a:cs typeface="+mj-cs"/>
            </a:endParaRPr>
          </a:p>
        </p:txBody>
      </p:sp>
      <p:sp>
        <p:nvSpPr>
          <p:cNvPr id="4" name="Slide Number Placeholder 7">
            <a:extLst>
              <a:ext uri="{FF2B5EF4-FFF2-40B4-BE49-F238E27FC236}">
                <a16:creationId xmlns:a16="http://schemas.microsoft.com/office/drawing/2014/main" id="{47472F7E-6FFA-0FBD-5AD7-89033F1E21DF}"/>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19</a:t>
            </a:fld>
            <a:endParaRPr lang="en-US" dirty="0"/>
          </a:p>
        </p:txBody>
      </p:sp>
      <p:pic>
        <p:nvPicPr>
          <p:cNvPr id="5" name="Google Shape;89;p1" descr="A picture containing diagram&#10;&#10;Description automatically generated">
            <a:extLst>
              <a:ext uri="{FF2B5EF4-FFF2-40B4-BE49-F238E27FC236}">
                <a16:creationId xmlns:a16="http://schemas.microsoft.com/office/drawing/2014/main" id="{6D643ABC-9591-1B48-BB45-1F7A6F4EFFAA}"/>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1811100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0" name="Google Shape;164;p29">
            <a:extLst>
              <a:ext uri="{FF2B5EF4-FFF2-40B4-BE49-F238E27FC236}">
                <a16:creationId xmlns:a16="http://schemas.microsoft.com/office/drawing/2014/main" id="{2B38ADC2-CA75-226B-D1DE-B5362B612C8B}"/>
              </a:ext>
            </a:extLst>
          </p:cNvPr>
          <p:cNvSpPr txBox="1">
            <a:spLocks/>
          </p:cNvSpPr>
          <p:nvPr/>
        </p:nvSpPr>
        <p:spPr>
          <a:xfrm>
            <a:off x="685800" y="1226621"/>
            <a:ext cx="10668000" cy="46692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4000"/>
              </a:lnSpc>
              <a:spcAft>
                <a:spcPts val="600"/>
              </a:spcAft>
              <a:buFont typeface="Arial"/>
              <a:buNone/>
            </a:pPr>
            <a:r>
              <a:rPr lang="en-US" sz="1800" b="1" dirty="0">
                <a:solidFill>
                  <a:srgbClr val="005166"/>
                </a:solidFill>
                <a:latin typeface="Merriweather" pitchFamily="2" charset="77"/>
              </a:rPr>
              <a:t>Dr. Hui Yi*,</a:t>
            </a:r>
            <a:r>
              <a:rPr lang="en-US" sz="1800" dirty="0">
                <a:solidFill>
                  <a:srgbClr val="005166"/>
                </a:solidFill>
                <a:latin typeface="Merriweather" pitchFamily="2" charset="77"/>
              </a:rPr>
              <a:t> </a:t>
            </a:r>
            <a:r>
              <a:rPr lang="en-US" sz="1800" dirty="0">
                <a:latin typeface="Merriweather" pitchFamily="2" charset="77"/>
              </a:rPr>
              <a:t>Assistant Research Scientist and Data Scientist  –  </a:t>
            </a:r>
            <a:r>
              <a:rPr lang="en-US" sz="1800" b="1" dirty="0" err="1">
                <a:solidFill>
                  <a:srgbClr val="C00000"/>
                </a:solidFill>
                <a:latin typeface="Merriweather" pitchFamily="2" charset="77"/>
              </a:rPr>
              <a:t>huiyi@uga.edu</a:t>
            </a:r>
            <a:endParaRPr lang="en-US" sz="1800" b="1" dirty="0">
              <a:solidFill>
                <a:srgbClr val="C00000"/>
              </a:solidFill>
              <a:latin typeface="Merriweather" pitchFamily="2" charset="77"/>
            </a:endParaRPr>
          </a:p>
          <a:p>
            <a:pPr marL="0" indent="0">
              <a:lnSpc>
                <a:spcPct val="114000"/>
              </a:lnSpc>
              <a:spcAft>
                <a:spcPts val="600"/>
              </a:spcAft>
              <a:buFont typeface="Arial"/>
              <a:buNone/>
            </a:pPr>
            <a:r>
              <a:rPr lang="en-US" sz="1800" b="1" dirty="0">
                <a:solidFill>
                  <a:srgbClr val="005166"/>
                </a:solidFill>
                <a:latin typeface="Merriweather" pitchFamily="2" charset="77"/>
              </a:rPr>
              <a:t>Dr. Kyle Vincent</a:t>
            </a:r>
            <a:r>
              <a:rPr lang="en-US" sz="1800" b="1" dirty="0">
                <a:solidFill>
                  <a:schemeClr val="tx1"/>
                </a:solidFill>
                <a:latin typeface="Merriweather" pitchFamily="2" charset="77"/>
              </a:rPr>
              <a:t>,</a:t>
            </a:r>
            <a:r>
              <a:rPr lang="en-US" sz="1800" dirty="0">
                <a:solidFill>
                  <a:schemeClr val="tx1"/>
                </a:solidFill>
                <a:latin typeface="Merriweather" pitchFamily="2" charset="77"/>
              </a:rPr>
              <a:t> Senior Statistical Consultant - </a:t>
            </a:r>
            <a:r>
              <a:rPr lang="en-US" sz="1800" b="1" dirty="0" err="1">
                <a:solidFill>
                  <a:srgbClr val="C00000"/>
                </a:solidFill>
                <a:latin typeface="Merriweather" pitchFamily="2" charset="77"/>
              </a:rPr>
              <a:t>kyle.shane.vincent@gmail.com</a:t>
            </a:r>
            <a:endParaRPr lang="en-US" sz="1800" b="1" dirty="0">
              <a:solidFill>
                <a:srgbClr val="C00000"/>
              </a:solidFill>
              <a:latin typeface="Merriweather" pitchFamily="2" charset="77"/>
            </a:endParaRPr>
          </a:p>
          <a:p>
            <a:pPr marL="0" indent="0">
              <a:lnSpc>
                <a:spcPct val="114000"/>
              </a:lnSpc>
              <a:spcAft>
                <a:spcPts val="600"/>
              </a:spcAft>
              <a:buFont typeface="Arial"/>
              <a:buNone/>
            </a:pPr>
            <a:r>
              <a:rPr lang="en-US" sz="1800" b="1" dirty="0">
                <a:solidFill>
                  <a:srgbClr val="005166"/>
                </a:solidFill>
                <a:latin typeface="Merriweather" pitchFamily="2" charset="77"/>
              </a:rPr>
              <a:t>Dr.  Jody Clay-Warner</a:t>
            </a:r>
            <a:r>
              <a:rPr lang="en-US" sz="1800" dirty="0">
                <a:solidFill>
                  <a:srgbClr val="005166"/>
                </a:solidFill>
                <a:latin typeface="Merriweather" pitchFamily="2" charset="77"/>
              </a:rPr>
              <a:t>, </a:t>
            </a:r>
            <a:r>
              <a:rPr lang="en-US" sz="1800" dirty="0">
                <a:latin typeface="Merriweather" pitchFamily="2" charset="77"/>
              </a:rPr>
              <a:t>Meigs Professor of Sociology, </a:t>
            </a:r>
            <a:r>
              <a:rPr lang="en-US" sz="1800" b="1" dirty="0" err="1">
                <a:solidFill>
                  <a:srgbClr val="C00000"/>
                </a:solidFill>
                <a:latin typeface="Merriweather" pitchFamily="2" charset="77"/>
              </a:rPr>
              <a:t>jclayw@uga.edu</a:t>
            </a:r>
            <a:endParaRPr lang="en-US" sz="1800" b="1" dirty="0">
              <a:solidFill>
                <a:srgbClr val="C00000"/>
              </a:solidFill>
              <a:latin typeface="Merriweather" pitchFamily="2" charset="77"/>
            </a:endParaRPr>
          </a:p>
          <a:p>
            <a:pPr marL="0" indent="0">
              <a:lnSpc>
                <a:spcPct val="114000"/>
              </a:lnSpc>
              <a:spcAft>
                <a:spcPts val="600"/>
              </a:spcAft>
              <a:buFont typeface="Arial"/>
              <a:buNone/>
            </a:pPr>
            <a:r>
              <a:rPr lang="en-US" sz="1800" b="1" dirty="0">
                <a:solidFill>
                  <a:srgbClr val="005166"/>
                </a:solidFill>
                <a:latin typeface="Merriweather" pitchFamily="2" charset="77"/>
              </a:rPr>
              <a:t>Dr. David </a:t>
            </a:r>
            <a:r>
              <a:rPr lang="en-US" sz="1800" b="1" dirty="0" err="1">
                <a:solidFill>
                  <a:srgbClr val="005166"/>
                </a:solidFill>
                <a:latin typeface="Merriweather" pitchFamily="2" charset="77"/>
              </a:rPr>
              <a:t>Okech</a:t>
            </a:r>
            <a:r>
              <a:rPr lang="en-US" sz="1800" dirty="0">
                <a:solidFill>
                  <a:srgbClr val="005166"/>
                </a:solidFill>
                <a:latin typeface="Merriweather" pitchFamily="2" charset="77"/>
              </a:rPr>
              <a:t>, </a:t>
            </a:r>
            <a:r>
              <a:rPr lang="en-US" sz="1800" dirty="0">
                <a:latin typeface="Merriweather" pitchFamily="2" charset="77"/>
              </a:rPr>
              <a:t>Georgia Athletics Association Endower Professor of Human Trafficking Implementation Research, Director of </a:t>
            </a:r>
            <a:r>
              <a:rPr lang="en-US" sz="1800" dirty="0" err="1">
                <a:latin typeface="Merriweather" pitchFamily="2" charset="77"/>
              </a:rPr>
              <a:t>CenHTRO</a:t>
            </a:r>
            <a:r>
              <a:rPr lang="en-US" sz="1800" dirty="0">
                <a:latin typeface="Merriweather" pitchFamily="2" charset="77"/>
              </a:rPr>
              <a:t>, Director of Prevalence Reduction Innovation Forum (PRIF)  –  </a:t>
            </a:r>
            <a:r>
              <a:rPr lang="en-US" sz="1800" b="1" dirty="0" err="1">
                <a:solidFill>
                  <a:srgbClr val="C00000"/>
                </a:solidFill>
                <a:latin typeface="Merriweather" pitchFamily="2" charset="77"/>
              </a:rPr>
              <a:t>dokech@uga.edu</a:t>
            </a:r>
            <a:endParaRPr lang="en-US" sz="1800" b="1" dirty="0">
              <a:solidFill>
                <a:srgbClr val="C00000"/>
              </a:solidFill>
              <a:latin typeface="Merriweather" pitchFamily="2" charset="77"/>
            </a:endParaRPr>
          </a:p>
          <a:p>
            <a:pPr marL="0" indent="0">
              <a:lnSpc>
                <a:spcPct val="114000"/>
              </a:lnSpc>
              <a:spcAft>
                <a:spcPts val="600"/>
              </a:spcAft>
              <a:buFont typeface="Arial"/>
              <a:buNone/>
            </a:pPr>
            <a:r>
              <a:rPr lang="en-US" sz="1800" b="1" dirty="0" err="1">
                <a:solidFill>
                  <a:srgbClr val="005166"/>
                </a:solidFill>
                <a:latin typeface="Merriweather" pitchFamily="2" charset="77"/>
              </a:rPr>
              <a:t>Nnenne</a:t>
            </a:r>
            <a:r>
              <a:rPr lang="en-US" sz="1800" b="1" dirty="0">
                <a:solidFill>
                  <a:srgbClr val="005166"/>
                </a:solidFill>
                <a:latin typeface="Merriweather" pitchFamily="2" charset="77"/>
              </a:rPr>
              <a:t> </a:t>
            </a:r>
            <a:r>
              <a:rPr lang="en-US" sz="1800" b="1" dirty="0" err="1">
                <a:solidFill>
                  <a:srgbClr val="005166"/>
                </a:solidFill>
                <a:latin typeface="Merriweather" pitchFamily="2" charset="77"/>
              </a:rPr>
              <a:t>Onyioha</a:t>
            </a:r>
            <a:r>
              <a:rPr lang="en-US" sz="1800" b="1" dirty="0">
                <a:solidFill>
                  <a:srgbClr val="005166"/>
                </a:solidFill>
                <a:latin typeface="Merriweather" pitchFamily="2" charset="77"/>
              </a:rPr>
              <a:t>-Clayton</a:t>
            </a:r>
            <a:r>
              <a:rPr lang="en-US" sz="1800" dirty="0">
                <a:solidFill>
                  <a:srgbClr val="005166"/>
                </a:solidFill>
                <a:latin typeface="Merriweather" pitchFamily="2" charset="77"/>
              </a:rPr>
              <a:t>, </a:t>
            </a:r>
            <a:r>
              <a:rPr lang="en-US" sz="1800" dirty="0">
                <a:latin typeface="Merriweather" pitchFamily="2" charset="77"/>
              </a:rPr>
              <a:t>Program Manager for Senegal Program  – </a:t>
            </a:r>
            <a:r>
              <a:rPr lang="en-US" sz="1800" dirty="0">
                <a:solidFill>
                  <a:srgbClr val="C00000"/>
                </a:solidFill>
                <a:latin typeface="Merriweather" pitchFamily="2" charset="77"/>
              </a:rPr>
              <a:t> </a:t>
            </a:r>
            <a:r>
              <a:rPr lang="en-US" sz="1800" b="1" dirty="0" err="1">
                <a:solidFill>
                  <a:srgbClr val="C00000"/>
                </a:solidFill>
                <a:latin typeface="Merriweather" pitchFamily="2" charset="77"/>
              </a:rPr>
              <a:t>no.clayton@uga.edu</a:t>
            </a:r>
            <a:endParaRPr lang="en-US" sz="1800" b="1" dirty="0">
              <a:solidFill>
                <a:srgbClr val="C00000"/>
              </a:solidFill>
              <a:latin typeface="Merriweather" pitchFamily="2" charset="77"/>
            </a:endParaRPr>
          </a:p>
          <a:p>
            <a:pPr marL="0" indent="0">
              <a:lnSpc>
                <a:spcPct val="114000"/>
              </a:lnSpc>
              <a:spcAft>
                <a:spcPts val="600"/>
              </a:spcAft>
              <a:buNone/>
            </a:pPr>
            <a:r>
              <a:rPr lang="en-US" sz="1800" b="1" dirty="0">
                <a:solidFill>
                  <a:srgbClr val="005166"/>
                </a:solidFill>
                <a:latin typeface="Merriweather" pitchFamily="2" charset="77"/>
              </a:rPr>
              <a:t>Dr. Anne </a:t>
            </a:r>
            <a:r>
              <a:rPr lang="en-US" sz="1800" b="1" dirty="0" err="1">
                <a:solidFill>
                  <a:srgbClr val="005166"/>
                </a:solidFill>
                <a:latin typeface="Merriweather" pitchFamily="2" charset="77"/>
              </a:rPr>
              <a:t>Waswa</a:t>
            </a:r>
            <a:r>
              <a:rPr lang="en-US" sz="1800" b="1" dirty="0">
                <a:solidFill>
                  <a:srgbClr val="005166"/>
                </a:solidFill>
                <a:latin typeface="Merriweather" pitchFamily="2" charset="77"/>
              </a:rPr>
              <a:t>,</a:t>
            </a:r>
            <a:r>
              <a:rPr lang="en-US" sz="1800" dirty="0">
                <a:solidFill>
                  <a:srgbClr val="005166"/>
                </a:solidFill>
                <a:latin typeface="Merriweather" pitchFamily="2" charset="77"/>
              </a:rPr>
              <a:t> </a:t>
            </a:r>
            <a:r>
              <a:rPr lang="en-US" sz="1800" dirty="0">
                <a:latin typeface="Merriweather" pitchFamily="2" charset="77"/>
              </a:rPr>
              <a:t>Monitoring, Evaluation, and Learning Coordinator  – </a:t>
            </a:r>
            <a:r>
              <a:rPr lang="en-US" sz="1800" b="1" dirty="0" err="1">
                <a:solidFill>
                  <a:srgbClr val="C00000"/>
                </a:solidFill>
                <a:latin typeface="Merriweather" pitchFamily="2" charset="77"/>
              </a:rPr>
              <a:t>anne.waswa@uga.edu</a:t>
            </a:r>
            <a:endParaRPr lang="en-US" sz="1800" b="1" dirty="0">
              <a:solidFill>
                <a:srgbClr val="C00000"/>
              </a:solidFill>
              <a:latin typeface="Merriweather" pitchFamily="2" charset="77"/>
            </a:endParaRPr>
          </a:p>
        </p:txBody>
      </p:sp>
      <p:sp>
        <p:nvSpPr>
          <p:cNvPr id="12" name="TextBox 11">
            <a:extLst>
              <a:ext uri="{FF2B5EF4-FFF2-40B4-BE49-F238E27FC236}">
                <a16:creationId xmlns:a16="http://schemas.microsoft.com/office/drawing/2014/main" id="{B85CFC6F-3B20-A00A-030C-CB7D2FC26F8C}"/>
              </a:ext>
            </a:extLst>
          </p:cNvPr>
          <p:cNvSpPr txBox="1"/>
          <p:nvPr/>
        </p:nvSpPr>
        <p:spPr>
          <a:xfrm>
            <a:off x="629884" y="622745"/>
            <a:ext cx="6818418" cy="615553"/>
          </a:xfrm>
          <a:prstGeom prst="rect">
            <a:avLst/>
          </a:prstGeom>
          <a:noFill/>
        </p:spPr>
        <p:txBody>
          <a:bodyPr wrap="square">
            <a:spAutoFit/>
          </a:bodyPr>
          <a:lstStyle/>
          <a:p>
            <a:r>
              <a:rPr lang="en-US" sz="3400" dirty="0">
                <a:solidFill>
                  <a:srgbClr val="005166"/>
                </a:solidFill>
                <a:effectLst/>
                <a:latin typeface="Merriweather" pitchFamily="2" charset="77"/>
              </a:rPr>
              <a:t>Bio</a:t>
            </a:r>
            <a:endParaRPr lang="en-US" sz="3400" dirty="0">
              <a:solidFill>
                <a:srgbClr val="005166"/>
              </a:solidFill>
            </a:endParaRPr>
          </a:p>
        </p:txBody>
      </p:sp>
      <p:pic>
        <p:nvPicPr>
          <p:cNvPr id="18" name="Google Shape;89;p1" descr="A picture containing diagram&#10;&#10;Description automatically generated">
            <a:extLst>
              <a:ext uri="{FF2B5EF4-FFF2-40B4-BE49-F238E27FC236}">
                <a16:creationId xmlns:a16="http://schemas.microsoft.com/office/drawing/2014/main" id="{5D1A46AF-472C-201B-38BD-395D68011CEF}"/>
              </a:ext>
            </a:extLst>
          </p:cNvPr>
          <p:cNvPicPr preferRelativeResize="0"/>
          <p:nvPr/>
        </p:nvPicPr>
        <p:blipFill rotWithShape="1">
          <a:blip r:embed="rId3">
            <a:alphaModFix/>
          </a:blip>
          <a:srcRect/>
          <a:stretch/>
        </p:blipFill>
        <p:spPr>
          <a:xfrm>
            <a:off x="10195447" y="75208"/>
            <a:ext cx="1475853" cy="1163090"/>
          </a:xfrm>
          <a:prstGeom prst="rect">
            <a:avLst/>
          </a:prstGeom>
          <a:noFill/>
          <a:ln>
            <a:noFill/>
          </a:ln>
        </p:spPr>
      </p:pic>
      <p:sp>
        <p:nvSpPr>
          <p:cNvPr id="3" name="Slide Number Placeholder 2">
            <a:extLst>
              <a:ext uri="{FF2B5EF4-FFF2-40B4-BE49-F238E27FC236}">
                <a16:creationId xmlns:a16="http://schemas.microsoft.com/office/drawing/2014/main" id="{94D936F8-676D-F622-0E16-035D3D517B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076733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C84B0-5E87-B58F-6809-D097A823E84F}"/>
              </a:ext>
            </a:extLst>
          </p:cNvPr>
          <p:cNvSpPr>
            <a:spLocks noGrp="1"/>
          </p:cNvSpPr>
          <p:nvPr>
            <p:ph type="title"/>
          </p:nvPr>
        </p:nvSpPr>
        <p:spPr/>
        <p:txBody>
          <a:bodyPr/>
          <a:lstStyle/>
          <a:p>
            <a:r>
              <a:rPr lang="en-US" b="1" dirty="0">
                <a:solidFill>
                  <a:srgbClr val="004E60"/>
                </a:solidFill>
                <a:latin typeface="Oswald" pitchFamily="2" charset="77"/>
              </a:rPr>
              <a:t>Acknowledgements</a:t>
            </a:r>
            <a:endParaRPr lang="en-US" dirty="0"/>
          </a:p>
        </p:txBody>
      </p:sp>
      <p:pic>
        <p:nvPicPr>
          <p:cNvPr id="9" name="Picture 8" descr="A picture containing diagram&#10;&#10;Description automatically generated">
            <a:extLst>
              <a:ext uri="{FF2B5EF4-FFF2-40B4-BE49-F238E27FC236}">
                <a16:creationId xmlns:a16="http://schemas.microsoft.com/office/drawing/2014/main" id="{99088AB5-FF37-55DD-68E1-AD619B719822}"/>
              </a:ext>
            </a:extLst>
          </p:cNvPr>
          <p:cNvPicPr>
            <a:picLocks noChangeAspect="1"/>
          </p:cNvPicPr>
          <p:nvPr/>
        </p:nvPicPr>
        <p:blipFill>
          <a:blip r:embed="rId3"/>
          <a:stretch>
            <a:fillRect/>
          </a:stretch>
        </p:blipFill>
        <p:spPr>
          <a:xfrm>
            <a:off x="3977669" y="3225308"/>
            <a:ext cx="2055283" cy="1619726"/>
          </a:xfrm>
          <a:prstGeom prst="rect">
            <a:avLst/>
          </a:prstGeom>
        </p:spPr>
      </p:pic>
      <p:pic>
        <p:nvPicPr>
          <p:cNvPr id="12" name="Picture 11" descr="Graphical user interface&#10;&#10;Description automatically generated with low confidence">
            <a:extLst>
              <a:ext uri="{FF2B5EF4-FFF2-40B4-BE49-F238E27FC236}">
                <a16:creationId xmlns:a16="http://schemas.microsoft.com/office/drawing/2014/main" id="{94A6FC0E-4BE7-13C7-643E-793200D2BB4F}"/>
              </a:ext>
            </a:extLst>
          </p:cNvPr>
          <p:cNvPicPr>
            <a:picLocks noChangeAspect="1"/>
          </p:cNvPicPr>
          <p:nvPr/>
        </p:nvPicPr>
        <p:blipFill>
          <a:blip r:embed="rId4"/>
          <a:stretch>
            <a:fillRect/>
          </a:stretch>
        </p:blipFill>
        <p:spPr>
          <a:xfrm>
            <a:off x="3226571" y="1585493"/>
            <a:ext cx="3039418" cy="1709673"/>
          </a:xfrm>
          <a:prstGeom prst="rect">
            <a:avLst/>
          </a:prstGeom>
        </p:spPr>
      </p:pic>
      <p:pic>
        <p:nvPicPr>
          <p:cNvPr id="13" name="Picture 12">
            <a:extLst>
              <a:ext uri="{FF2B5EF4-FFF2-40B4-BE49-F238E27FC236}">
                <a16:creationId xmlns:a16="http://schemas.microsoft.com/office/drawing/2014/main" id="{18DDD078-A657-7D76-0E75-81693ED28540}"/>
              </a:ext>
            </a:extLst>
          </p:cNvPr>
          <p:cNvPicPr>
            <a:picLocks noChangeAspect="1"/>
          </p:cNvPicPr>
          <p:nvPr/>
        </p:nvPicPr>
        <p:blipFill>
          <a:blip r:embed="rId5"/>
          <a:stretch>
            <a:fillRect/>
          </a:stretch>
        </p:blipFill>
        <p:spPr>
          <a:xfrm>
            <a:off x="3130648" y="5037639"/>
            <a:ext cx="3231263" cy="819872"/>
          </a:xfrm>
          <a:prstGeom prst="rect">
            <a:avLst/>
          </a:prstGeom>
        </p:spPr>
      </p:pic>
      <p:pic>
        <p:nvPicPr>
          <p:cNvPr id="28676" name="Picture 4" descr="Meet the GLO.ACT Team">
            <a:extLst>
              <a:ext uri="{FF2B5EF4-FFF2-40B4-BE49-F238E27FC236}">
                <a16:creationId xmlns:a16="http://schemas.microsoft.com/office/drawing/2014/main" id="{884C27B9-F34F-0CFD-0068-A0F673A0A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911" y="2016442"/>
            <a:ext cx="4365919" cy="975284"/>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Free-the-Slaves-Logo">
            <a:extLst>
              <a:ext uri="{FF2B5EF4-FFF2-40B4-BE49-F238E27FC236}">
                <a16:creationId xmlns:a16="http://schemas.microsoft.com/office/drawing/2014/main" id="{10617C82-03BF-6D09-0D8C-3E043BE015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8743" y="4035172"/>
            <a:ext cx="858227" cy="1822339"/>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a:extLst>
              <a:ext uri="{FF2B5EF4-FFF2-40B4-BE49-F238E27FC236}">
                <a16:creationId xmlns:a16="http://schemas.microsoft.com/office/drawing/2014/main" id="{9593B8C1-8F02-0DFB-A17A-5496D08CFA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4554" y="2773240"/>
            <a:ext cx="2580128" cy="1261932"/>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Flag of the United States of America ...">
            <a:extLst>
              <a:ext uri="{FF2B5EF4-FFF2-40B4-BE49-F238E27FC236}">
                <a16:creationId xmlns:a16="http://schemas.microsoft.com/office/drawing/2014/main" id="{97AB2D1D-2872-3603-3FB9-A75583CC4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347" y="3225308"/>
            <a:ext cx="2350824" cy="122062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7">
            <a:extLst>
              <a:ext uri="{FF2B5EF4-FFF2-40B4-BE49-F238E27FC236}">
                <a16:creationId xmlns:a16="http://schemas.microsoft.com/office/drawing/2014/main" id="{5FE96B6F-8B20-BEB4-0DA5-70476C823C45}"/>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20</a:t>
            </a:fld>
            <a:endParaRPr lang="en-US" dirty="0"/>
          </a:p>
        </p:txBody>
      </p:sp>
    </p:spTree>
    <p:extLst>
      <p:ext uri="{BB962C8B-B14F-4D97-AF65-F5344CB8AC3E}">
        <p14:creationId xmlns:p14="http://schemas.microsoft.com/office/powerpoint/2010/main" val="1035310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2" name="Picture 1" descr="A qr code on a white background&#10;&#10;Description automatically generated">
            <a:extLst>
              <a:ext uri="{FF2B5EF4-FFF2-40B4-BE49-F238E27FC236}">
                <a16:creationId xmlns:a16="http://schemas.microsoft.com/office/drawing/2014/main" id="{B5817ED8-F4CE-6ADB-2A21-C2F4EC2EEF01}"/>
              </a:ext>
            </a:extLst>
          </p:cNvPr>
          <p:cNvPicPr>
            <a:picLocks noChangeAspect="1"/>
          </p:cNvPicPr>
          <p:nvPr/>
        </p:nvPicPr>
        <p:blipFill>
          <a:blip r:embed="rId3"/>
          <a:stretch>
            <a:fillRect/>
          </a:stretch>
        </p:blipFill>
        <p:spPr>
          <a:xfrm>
            <a:off x="8270744" y="2527647"/>
            <a:ext cx="3267520" cy="3267520"/>
          </a:xfrm>
          <a:prstGeom prst="rect">
            <a:avLst/>
          </a:prstGeom>
        </p:spPr>
      </p:pic>
      <p:sp>
        <p:nvSpPr>
          <p:cNvPr id="10" name="Google Shape;164;p29">
            <a:extLst>
              <a:ext uri="{FF2B5EF4-FFF2-40B4-BE49-F238E27FC236}">
                <a16:creationId xmlns:a16="http://schemas.microsoft.com/office/drawing/2014/main" id="{2B38ADC2-CA75-226B-D1DE-B5362B612C8B}"/>
              </a:ext>
            </a:extLst>
          </p:cNvPr>
          <p:cNvSpPr txBox="1">
            <a:spLocks/>
          </p:cNvSpPr>
          <p:nvPr/>
        </p:nvSpPr>
        <p:spPr>
          <a:xfrm>
            <a:off x="726943" y="1277270"/>
            <a:ext cx="7543801" cy="49875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4000"/>
              </a:lnSpc>
              <a:spcAft>
                <a:spcPts val="600"/>
              </a:spcAft>
              <a:buFont typeface="Arial"/>
              <a:buNone/>
            </a:pPr>
            <a:r>
              <a:rPr lang="en-US" sz="1600" b="1" dirty="0">
                <a:solidFill>
                  <a:srgbClr val="005166"/>
                </a:solidFill>
                <a:latin typeface="Merriweather" pitchFamily="2" charset="77"/>
              </a:rPr>
              <a:t>Dr. Hui Yi*,</a:t>
            </a:r>
            <a:r>
              <a:rPr lang="en-US" sz="1600" dirty="0">
                <a:solidFill>
                  <a:srgbClr val="005166"/>
                </a:solidFill>
                <a:latin typeface="Merriweather" pitchFamily="2" charset="77"/>
              </a:rPr>
              <a:t> </a:t>
            </a:r>
            <a:r>
              <a:rPr lang="en-US" sz="1600" dirty="0">
                <a:latin typeface="Merriweather" pitchFamily="2" charset="77"/>
              </a:rPr>
              <a:t>Assistant Research Scientist and Data Scientist  –  </a:t>
            </a:r>
            <a:r>
              <a:rPr lang="en-US" sz="1600" b="1" dirty="0" err="1">
                <a:solidFill>
                  <a:srgbClr val="C00000"/>
                </a:solidFill>
                <a:latin typeface="Merriweather" pitchFamily="2" charset="77"/>
              </a:rPr>
              <a:t>huiyi@uga.edu</a:t>
            </a:r>
            <a:endParaRPr lang="en-US" sz="1600" b="1" dirty="0">
              <a:solidFill>
                <a:srgbClr val="C00000"/>
              </a:solidFill>
              <a:latin typeface="Merriweather" pitchFamily="2" charset="77"/>
            </a:endParaRPr>
          </a:p>
          <a:p>
            <a:pPr marL="0" indent="0">
              <a:lnSpc>
                <a:spcPct val="114000"/>
              </a:lnSpc>
              <a:spcAft>
                <a:spcPts val="600"/>
              </a:spcAft>
              <a:buFont typeface="Arial"/>
              <a:buNone/>
            </a:pPr>
            <a:r>
              <a:rPr lang="en-US" sz="1600" b="1" dirty="0">
                <a:solidFill>
                  <a:srgbClr val="005166"/>
                </a:solidFill>
                <a:latin typeface="Merriweather" pitchFamily="2" charset="77"/>
              </a:rPr>
              <a:t>Dr. Kyle Vincent</a:t>
            </a:r>
            <a:r>
              <a:rPr lang="en-US" sz="1600" b="1" dirty="0">
                <a:solidFill>
                  <a:schemeClr val="tx1"/>
                </a:solidFill>
                <a:latin typeface="Merriweather" pitchFamily="2" charset="77"/>
              </a:rPr>
              <a:t>,</a:t>
            </a:r>
            <a:r>
              <a:rPr lang="en-US" sz="1600" dirty="0">
                <a:solidFill>
                  <a:schemeClr val="tx1"/>
                </a:solidFill>
                <a:latin typeface="Merriweather" pitchFamily="2" charset="77"/>
              </a:rPr>
              <a:t> Senior Statistical Consultant - </a:t>
            </a:r>
            <a:r>
              <a:rPr lang="en-US" sz="1600" b="1" dirty="0" err="1">
                <a:solidFill>
                  <a:srgbClr val="C00000"/>
                </a:solidFill>
                <a:latin typeface="Merriweather" pitchFamily="2" charset="77"/>
              </a:rPr>
              <a:t>kyle.shane.vincent@gmail.com</a:t>
            </a:r>
            <a:endParaRPr lang="en-US" sz="1600" b="1" dirty="0">
              <a:solidFill>
                <a:srgbClr val="C00000"/>
              </a:solidFill>
              <a:latin typeface="Merriweather" pitchFamily="2" charset="77"/>
            </a:endParaRPr>
          </a:p>
          <a:p>
            <a:pPr marL="0" indent="0">
              <a:lnSpc>
                <a:spcPct val="114000"/>
              </a:lnSpc>
              <a:spcAft>
                <a:spcPts val="600"/>
              </a:spcAft>
              <a:buFont typeface="Arial"/>
              <a:buNone/>
            </a:pPr>
            <a:r>
              <a:rPr lang="en-US" sz="1600" b="1" dirty="0">
                <a:solidFill>
                  <a:srgbClr val="005166"/>
                </a:solidFill>
                <a:latin typeface="Merriweather" pitchFamily="2" charset="77"/>
              </a:rPr>
              <a:t>Dr.  Jody Clay-Warner</a:t>
            </a:r>
            <a:r>
              <a:rPr lang="en-US" sz="1600" dirty="0">
                <a:solidFill>
                  <a:srgbClr val="005166"/>
                </a:solidFill>
                <a:latin typeface="Merriweather" pitchFamily="2" charset="77"/>
              </a:rPr>
              <a:t>, </a:t>
            </a:r>
            <a:r>
              <a:rPr lang="en-US" sz="1600" dirty="0">
                <a:latin typeface="Merriweather" pitchFamily="2" charset="77"/>
              </a:rPr>
              <a:t>Meigs Professor of Sociology, </a:t>
            </a:r>
            <a:r>
              <a:rPr lang="en-US" sz="1600" b="1" dirty="0" err="1">
                <a:solidFill>
                  <a:srgbClr val="C00000"/>
                </a:solidFill>
                <a:latin typeface="Merriweather" pitchFamily="2" charset="77"/>
              </a:rPr>
              <a:t>jclayw@uga.edu</a:t>
            </a:r>
            <a:endParaRPr lang="en-US" sz="1600" b="1" dirty="0">
              <a:solidFill>
                <a:srgbClr val="C00000"/>
              </a:solidFill>
              <a:latin typeface="Merriweather" pitchFamily="2" charset="77"/>
            </a:endParaRPr>
          </a:p>
          <a:p>
            <a:pPr marL="0" indent="0">
              <a:lnSpc>
                <a:spcPct val="114000"/>
              </a:lnSpc>
              <a:spcAft>
                <a:spcPts val="600"/>
              </a:spcAft>
              <a:buFont typeface="Arial"/>
              <a:buNone/>
            </a:pPr>
            <a:r>
              <a:rPr lang="en-US" sz="1600" b="1" dirty="0">
                <a:solidFill>
                  <a:srgbClr val="005166"/>
                </a:solidFill>
                <a:latin typeface="Merriweather" pitchFamily="2" charset="77"/>
              </a:rPr>
              <a:t>Dr. David </a:t>
            </a:r>
            <a:r>
              <a:rPr lang="en-US" sz="1600" b="1" dirty="0" err="1">
                <a:solidFill>
                  <a:srgbClr val="005166"/>
                </a:solidFill>
                <a:latin typeface="Merriweather" pitchFamily="2" charset="77"/>
              </a:rPr>
              <a:t>Okech</a:t>
            </a:r>
            <a:r>
              <a:rPr lang="en-US" sz="1600" dirty="0">
                <a:solidFill>
                  <a:srgbClr val="005166"/>
                </a:solidFill>
                <a:latin typeface="Merriweather" pitchFamily="2" charset="77"/>
              </a:rPr>
              <a:t>, </a:t>
            </a:r>
            <a:r>
              <a:rPr lang="en-US" sz="1600" dirty="0">
                <a:latin typeface="Merriweather" pitchFamily="2" charset="77"/>
              </a:rPr>
              <a:t>Georgia Athletics Association Endower Professor of Human Trafficking Implementation Research, Director of </a:t>
            </a:r>
            <a:r>
              <a:rPr lang="en-US" sz="1600" dirty="0" err="1">
                <a:latin typeface="Merriweather" pitchFamily="2" charset="77"/>
              </a:rPr>
              <a:t>CenHTRO</a:t>
            </a:r>
            <a:r>
              <a:rPr lang="en-US" sz="1600" dirty="0">
                <a:latin typeface="Merriweather" pitchFamily="2" charset="77"/>
              </a:rPr>
              <a:t>, Director of Prevalence Reduction Innovation Forum (PRIF)  –  </a:t>
            </a:r>
            <a:r>
              <a:rPr lang="en-US" sz="1600" b="1" dirty="0" err="1">
                <a:solidFill>
                  <a:srgbClr val="C00000"/>
                </a:solidFill>
                <a:latin typeface="Merriweather" pitchFamily="2" charset="77"/>
              </a:rPr>
              <a:t>dokech@uga.edu</a:t>
            </a:r>
            <a:endParaRPr lang="en-US" sz="1600" b="1" dirty="0">
              <a:solidFill>
                <a:srgbClr val="C00000"/>
              </a:solidFill>
              <a:latin typeface="Merriweather" pitchFamily="2" charset="77"/>
            </a:endParaRPr>
          </a:p>
          <a:p>
            <a:pPr marL="0" indent="0">
              <a:lnSpc>
                <a:spcPct val="114000"/>
              </a:lnSpc>
              <a:spcAft>
                <a:spcPts val="600"/>
              </a:spcAft>
              <a:buFont typeface="Arial"/>
              <a:buNone/>
            </a:pPr>
            <a:r>
              <a:rPr lang="en-US" sz="1600" b="1" dirty="0" err="1">
                <a:solidFill>
                  <a:srgbClr val="005166"/>
                </a:solidFill>
                <a:latin typeface="Merriweather" pitchFamily="2" charset="77"/>
              </a:rPr>
              <a:t>Nnenne</a:t>
            </a:r>
            <a:r>
              <a:rPr lang="en-US" sz="1600" b="1" dirty="0">
                <a:solidFill>
                  <a:srgbClr val="005166"/>
                </a:solidFill>
                <a:latin typeface="Merriweather" pitchFamily="2" charset="77"/>
              </a:rPr>
              <a:t> </a:t>
            </a:r>
            <a:r>
              <a:rPr lang="en-US" sz="1600" b="1" dirty="0" err="1">
                <a:solidFill>
                  <a:srgbClr val="005166"/>
                </a:solidFill>
                <a:latin typeface="Merriweather" pitchFamily="2" charset="77"/>
              </a:rPr>
              <a:t>Onyioha</a:t>
            </a:r>
            <a:r>
              <a:rPr lang="en-US" sz="1600" b="1" dirty="0">
                <a:solidFill>
                  <a:srgbClr val="005166"/>
                </a:solidFill>
                <a:latin typeface="Merriweather" pitchFamily="2" charset="77"/>
              </a:rPr>
              <a:t>-Clayton</a:t>
            </a:r>
            <a:r>
              <a:rPr lang="en-US" sz="1600" dirty="0">
                <a:solidFill>
                  <a:srgbClr val="005166"/>
                </a:solidFill>
                <a:latin typeface="Merriweather" pitchFamily="2" charset="77"/>
              </a:rPr>
              <a:t>, </a:t>
            </a:r>
            <a:r>
              <a:rPr lang="en-US" sz="1600" dirty="0">
                <a:latin typeface="Merriweather" pitchFamily="2" charset="77"/>
              </a:rPr>
              <a:t>Program Manager for Senegal Program  – </a:t>
            </a:r>
            <a:r>
              <a:rPr lang="en-US" sz="1600" dirty="0">
                <a:solidFill>
                  <a:srgbClr val="C00000"/>
                </a:solidFill>
                <a:latin typeface="Merriweather" pitchFamily="2" charset="77"/>
              </a:rPr>
              <a:t> </a:t>
            </a:r>
            <a:r>
              <a:rPr lang="en-US" sz="1600" b="1" dirty="0" err="1">
                <a:solidFill>
                  <a:srgbClr val="C00000"/>
                </a:solidFill>
                <a:latin typeface="Merriweather" pitchFamily="2" charset="77"/>
              </a:rPr>
              <a:t>no.clayton@uga.edu</a:t>
            </a:r>
            <a:endParaRPr lang="en-US" sz="1600" b="1" dirty="0">
              <a:solidFill>
                <a:srgbClr val="C00000"/>
              </a:solidFill>
              <a:latin typeface="Merriweather" pitchFamily="2" charset="77"/>
            </a:endParaRPr>
          </a:p>
          <a:p>
            <a:pPr marL="0" indent="0">
              <a:lnSpc>
                <a:spcPct val="114000"/>
              </a:lnSpc>
              <a:spcAft>
                <a:spcPts val="600"/>
              </a:spcAft>
              <a:buNone/>
            </a:pPr>
            <a:r>
              <a:rPr lang="en-US" sz="1600" b="1" dirty="0">
                <a:solidFill>
                  <a:srgbClr val="005166"/>
                </a:solidFill>
                <a:latin typeface="Merriweather" pitchFamily="2" charset="77"/>
              </a:rPr>
              <a:t>Dr. Anne </a:t>
            </a:r>
            <a:r>
              <a:rPr lang="en-US" sz="1600" b="1" dirty="0" err="1">
                <a:solidFill>
                  <a:srgbClr val="005166"/>
                </a:solidFill>
                <a:latin typeface="Merriweather" pitchFamily="2" charset="77"/>
              </a:rPr>
              <a:t>Waswa</a:t>
            </a:r>
            <a:r>
              <a:rPr lang="en-US" sz="1600" b="1" dirty="0">
                <a:solidFill>
                  <a:srgbClr val="005166"/>
                </a:solidFill>
                <a:latin typeface="Merriweather" pitchFamily="2" charset="77"/>
              </a:rPr>
              <a:t>,</a:t>
            </a:r>
            <a:r>
              <a:rPr lang="en-US" sz="1600" dirty="0">
                <a:solidFill>
                  <a:srgbClr val="005166"/>
                </a:solidFill>
                <a:latin typeface="Merriweather" pitchFamily="2" charset="77"/>
              </a:rPr>
              <a:t> </a:t>
            </a:r>
            <a:r>
              <a:rPr lang="en-US" sz="1600" dirty="0">
                <a:latin typeface="Merriweather" pitchFamily="2" charset="77"/>
              </a:rPr>
              <a:t>Monitoring, Evaluation, and Learning Coordinator  – </a:t>
            </a:r>
            <a:r>
              <a:rPr lang="en-US" sz="1600" b="1" dirty="0">
                <a:solidFill>
                  <a:srgbClr val="C00000"/>
                </a:solidFill>
                <a:latin typeface="Merriweather" pitchFamily="2" charset="77"/>
                <a:hlinkClick r:id="rId4"/>
              </a:rPr>
              <a:t>anne.waswa@uga.edu</a:t>
            </a:r>
            <a:endParaRPr lang="en-US" sz="1600" b="1" dirty="0">
              <a:solidFill>
                <a:srgbClr val="C00000"/>
              </a:solidFill>
              <a:latin typeface="Merriweather" pitchFamily="2" charset="77"/>
            </a:endParaRPr>
          </a:p>
        </p:txBody>
      </p:sp>
      <p:sp>
        <p:nvSpPr>
          <p:cNvPr id="12" name="TextBox 11">
            <a:extLst>
              <a:ext uri="{FF2B5EF4-FFF2-40B4-BE49-F238E27FC236}">
                <a16:creationId xmlns:a16="http://schemas.microsoft.com/office/drawing/2014/main" id="{B85CFC6F-3B20-A00A-030C-CB7D2FC26F8C}"/>
              </a:ext>
            </a:extLst>
          </p:cNvPr>
          <p:cNvSpPr txBox="1"/>
          <p:nvPr/>
        </p:nvSpPr>
        <p:spPr>
          <a:xfrm>
            <a:off x="616236" y="622745"/>
            <a:ext cx="6818418" cy="615553"/>
          </a:xfrm>
          <a:prstGeom prst="rect">
            <a:avLst/>
          </a:prstGeom>
          <a:noFill/>
        </p:spPr>
        <p:txBody>
          <a:bodyPr wrap="square">
            <a:spAutoFit/>
          </a:bodyPr>
          <a:lstStyle/>
          <a:p>
            <a:r>
              <a:rPr lang="en-US" sz="3400" dirty="0">
                <a:solidFill>
                  <a:srgbClr val="005166"/>
                </a:solidFill>
                <a:effectLst/>
                <a:latin typeface="Merriweather" pitchFamily="2" charset="77"/>
              </a:rPr>
              <a:t>Contact Us</a:t>
            </a:r>
            <a:endParaRPr lang="en-US" sz="3400" dirty="0">
              <a:solidFill>
                <a:srgbClr val="005166"/>
              </a:solidFill>
            </a:endParaRPr>
          </a:p>
        </p:txBody>
      </p:sp>
      <p:pic>
        <p:nvPicPr>
          <p:cNvPr id="15" name="Content Placeholder 6">
            <a:extLst>
              <a:ext uri="{FF2B5EF4-FFF2-40B4-BE49-F238E27FC236}">
                <a16:creationId xmlns:a16="http://schemas.microsoft.com/office/drawing/2014/main" id="{9E13AF53-86A4-CC3B-E776-DC3A3DD5F612}"/>
              </a:ext>
            </a:extLst>
          </p:cNvPr>
          <p:cNvPicPr>
            <a:picLocks noChangeAspect="1"/>
          </p:cNvPicPr>
          <p:nvPr/>
        </p:nvPicPr>
        <p:blipFill>
          <a:blip r:embed="rId5"/>
          <a:stretch>
            <a:fillRect/>
          </a:stretch>
        </p:blipFill>
        <p:spPr>
          <a:xfrm>
            <a:off x="9027278" y="1753901"/>
            <a:ext cx="1754453" cy="897627"/>
          </a:xfrm>
          <a:prstGeom prst="rect">
            <a:avLst/>
          </a:prstGeom>
          <a:noFill/>
          <a:ln>
            <a:noFill/>
          </a:ln>
        </p:spPr>
      </p:pic>
      <p:pic>
        <p:nvPicPr>
          <p:cNvPr id="17" name="Picture 16" descr="Graphical user interface&#10;&#10;Description automatically generated with low confidence">
            <a:extLst>
              <a:ext uri="{FF2B5EF4-FFF2-40B4-BE49-F238E27FC236}">
                <a16:creationId xmlns:a16="http://schemas.microsoft.com/office/drawing/2014/main" id="{BCF9F298-439B-E28A-0CBF-F93C3EA7EE7D}"/>
              </a:ext>
            </a:extLst>
          </p:cNvPr>
          <p:cNvPicPr>
            <a:picLocks noChangeAspect="1"/>
          </p:cNvPicPr>
          <p:nvPr/>
        </p:nvPicPr>
        <p:blipFill rotWithShape="1">
          <a:blip r:embed="rId6"/>
          <a:srcRect l="-1927" t="15626" r="-1" b="15607"/>
          <a:stretch/>
        </p:blipFill>
        <p:spPr>
          <a:xfrm>
            <a:off x="7456592" y="439135"/>
            <a:ext cx="2561701" cy="972164"/>
          </a:xfrm>
          <a:prstGeom prst="rect">
            <a:avLst/>
          </a:prstGeom>
        </p:spPr>
      </p:pic>
      <p:pic>
        <p:nvPicPr>
          <p:cNvPr id="18" name="Google Shape;89;p1" descr="A picture containing diagram&#10;&#10;Description automatically generated">
            <a:extLst>
              <a:ext uri="{FF2B5EF4-FFF2-40B4-BE49-F238E27FC236}">
                <a16:creationId xmlns:a16="http://schemas.microsoft.com/office/drawing/2014/main" id="{5D1A46AF-472C-201B-38BD-395D68011CEF}"/>
              </a:ext>
            </a:extLst>
          </p:cNvPr>
          <p:cNvPicPr preferRelativeResize="0"/>
          <p:nvPr/>
        </p:nvPicPr>
        <p:blipFill rotWithShape="1">
          <a:blip r:embed="rId7">
            <a:alphaModFix/>
          </a:blip>
          <a:srcRect/>
          <a:stretch/>
        </p:blipFill>
        <p:spPr>
          <a:xfrm>
            <a:off x="10195447" y="334520"/>
            <a:ext cx="1475853" cy="1163090"/>
          </a:xfrm>
          <a:prstGeom prst="rect">
            <a:avLst/>
          </a:prstGeom>
          <a:noFill/>
          <a:ln>
            <a:noFill/>
          </a:ln>
        </p:spPr>
      </p:pic>
      <p:sp>
        <p:nvSpPr>
          <p:cNvPr id="19" name="Slide Number Placeholder 18">
            <a:extLst>
              <a:ext uri="{FF2B5EF4-FFF2-40B4-BE49-F238E27FC236}">
                <a16:creationId xmlns:a16="http://schemas.microsoft.com/office/drawing/2014/main" id="{A250AD29-1465-2C14-80FC-FB1B45CAE3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g2be222e5f39_0_0"/>
          <p:cNvPicPr preferRelativeResize="0"/>
          <p:nvPr/>
        </p:nvPicPr>
        <p:blipFill>
          <a:blip r:embed="rId3">
            <a:alphaModFix/>
          </a:blip>
          <a:stretch>
            <a:fillRect/>
          </a:stretch>
        </p:blipFill>
        <p:spPr>
          <a:xfrm>
            <a:off x="1654463" y="5273278"/>
            <a:ext cx="8883077" cy="1184100"/>
          </a:xfrm>
          <a:prstGeom prst="rect">
            <a:avLst/>
          </a:prstGeom>
          <a:noFill/>
          <a:ln>
            <a:noFill/>
          </a:ln>
        </p:spPr>
      </p:pic>
      <p:sp>
        <p:nvSpPr>
          <p:cNvPr id="114" name="Google Shape;114;g2be222e5f39_0_0"/>
          <p:cNvSpPr txBox="1"/>
          <p:nvPr/>
        </p:nvSpPr>
        <p:spPr>
          <a:xfrm>
            <a:off x="4845050" y="2183050"/>
            <a:ext cx="3168650" cy="16269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solidFill>
                  <a:srgbClr val="004E60"/>
                </a:solidFill>
                <a:latin typeface="Oswald"/>
                <a:ea typeface="Oswald"/>
                <a:cs typeface="Oswald"/>
                <a:sym typeface="Oswald"/>
              </a:rPr>
              <a:t>Thank you</a:t>
            </a:r>
          </a:p>
          <a:p>
            <a:pPr marL="0" lvl="0" indent="0" algn="ctr" rtl="0">
              <a:spcBef>
                <a:spcPts val="0"/>
              </a:spcBef>
              <a:spcAft>
                <a:spcPts val="0"/>
              </a:spcAft>
              <a:buNone/>
            </a:pPr>
            <a:r>
              <a:rPr lang="en-US" sz="4400" b="1" dirty="0">
                <a:solidFill>
                  <a:srgbClr val="004E60"/>
                </a:solidFill>
                <a:latin typeface="Oswald"/>
                <a:ea typeface="Oswald"/>
                <a:cs typeface="Oswald"/>
                <a:sym typeface="Oswald"/>
              </a:rPr>
              <a:t>Q &amp; A</a:t>
            </a:r>
            <a:endParaRPr sz="4400" b="1" dirty="0">
              <a:solidFill>
                <a:srgbClr val="004E60"/>
              </a:solidFill>
              <a:latin typeface="Oswald"/>
              <a:ea typeface="Oswald"/>
              <a:cs typeface="Oswald"/>
              <a:sym typeface="Oswald"/>
            </a:endParaRPr>
          </a:p>
        </p:txBody>
      </p:sp>
      <p:sp>
        <p:nvSpPr>
          <p:cNvPr id="2" name="Slide Number Placeholder 1">
            <a:extLst>
              <a:ext uri="{FF2B5EF4-FFF2-40B4-BE49-F238E27FC236}">
                <a16:creationId xmlns:a16="http://schemas.microsoft.com/office/drawing/2014/main" id="{49CA67A9-C998-F109-5256-8F7FAA77B8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3" name="Google Shape;89;p1" descr="A picture containing diagram&#10;&#10;Description automatically generated">
            <a:extLst>
              <a:ext uri="{FF2B5EF4-FFF2-40B4-BE49-F238E27FC236}">
                <a16:creationId xmlns:a16="http://schemas.microsoft.com/office/drawing/2014/main" id="{A34D1BB4-415C-3F49-25ED-86BCEA2E0C22}"/>
              </a:ext>
            </a:extLst>
          </p:cNvPr>
          <p:cNvPicPr preferRelativeResize="0"/>
          <p:nvPr/>
        </p:nvPicPr>
        <p:blipFill rotWithShape="1">
          <a:blip r:embed="rId4">
            <a:alphaModFix/>
          </a:blip>
          <a:srcRect/>
          <a:stretch/>
        </p:blipFill>
        <p:spPr>
          <a:xfrm>
            <a:off x="10491370" y="127000"/>
            <a:ext cx="1475853" cy="11630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8D477-D954-2EB3-87E7-C21DC3650E9E}"/>
              </a:ext>
            </a:extLst>
          </p:cNvPr>
          <p:cNvSpPr>
            <a:spLocks noGrp="1"/>
          </p:cNvSpPr>
          <p:nvPr>
            <p:ph type="title"/>
          </p:nvPr>
        </p:nvSpPr>
        <p:spPr/>
        <p:txBody>
          <a:bodyPr/>
          <a:lstStyle/>
          <a:p>
            <a:r>
              <a:rPr lang="en-US" dirty="0">
                <a:solidFill>
                  <a:srgbClr val="005166"/>
                </a:solidFill>
              </a:rPr>
              <a:t>About </a:t>
            </a:r>
            <a:r>
              <a:rPr lang="en-US" dirty="0" err="1">
                <a:solidFill>
                  <a:srgbClr val="005166"/>
                </a:solidFill>
              </a:rPr>
              <a:t>CenHTRO</a:t>
            </a:r>
            <a:endParaRPr lang="en-US" dirty="0">
              <a:solidFill>
                <a:srgbClr val="005166"/>
              </a:solidFill>
            </a:endParaRPr>
          </a:p>
        </p:txBody>
      </p:sp>
      <p:sp>
        <p:nvSpPr>
          <p:cNvPr id="3" name="Text Placeholder 2">
            <a:extLst>
              <a:ext uri="{FF2B5EF4-FFF2-40B4-BE49-F238E27FC236}">
                <a16:creationId xmlns:a16="http://schemas.microsoft.com/office/drawing/2014/main" id="{4ED78472-8C91-2752-7148-D0367D9D6637}"/>
              </a:ext>
            </a:extLst>
          </p:cNvPr>
          <p:cNvSpPr>
            <a:spLocks noGrp="1"/>
          </p:cNvSpPr>
          <p:nvPr>
            <p:ph type="body" idx="1"/>
          </p:nvPr>
        </p:nvSpPr>
        <p:spPr>
          <a:xfrm>
            <a:off x="838200" y="1512492"/>
            <a:ext cx="4064000" cy="4664471"/>
          </a:xfrm>
        </p:spPr>
        <p:txBody>
          <a:bodyPr>
            <a:normAutofit/>
          </a:bodyPr>
          <a:lstStyle/>
          <a:p>
            <a:pPr>
              <a:lnSpc>
                <a:spcPct val="124000"/>
              </a:lnSpc>
              <a:spcBef>
                <a:spcPts val="0"/>
              </a:spcBef>
            </a:pPr>
            <a:r>
              <a:rPr lang="en-US" sz="1800" b="1" dirty="0">
                <a:solidFill>
                  <a:srgbClr val="005166"/>
                </a:solidFill>
                <a:latin typeface="Merriweather" pitchFamily="2" charset="77"/>
                <a:cs typeface="Calibri" panose="020F0502020204030204" pitchFamily="34" charset="0"/>
              </a:rPr>
              <a:t>What:</a:t>
            </a:r>
            <a:r>
              <a:rPr lang="en-US" sz="1800" dirty="0">
                <a:solidFill>
                  <a:srgbClr val="005166"/>
                </a:solidFill>
                <a:latin typeface="Merriweather" pitchFamily="2" charset="77"/>
                <a:cs typeface="Calibri" panose="020F0502020204030204" pitchFamily="34" charset="0"/>
              </a:rPr>
              <a:t> </a:t>
            </a:r>
            <a:r>
              <a:rPr lang="en-US" sz="1800" b="0" dirty="0">
                <a:solidFill>
                  <a:schemeClr val="tx1"/>
                </a:solidFill>
                <a:latin typeface="Merriweather" pitchFamily="2" charset="77"/>
                <a:cs typeface="Calibri" panose="020F0502020204030204" pitchFamily="34" charset="0"/>
              </a:rPr>
              <a:t>Center on Human Trafficking Research and Outreach </a:t>
            </a:r>
          </a:p>
          <a:p>
            <a:pPr>
              <a:lnSpc>
                <a:spcPct val="124000"/>
              </a:lnSpc>
              <a:spcBef>
                <a:spcPts val="0"/>
              </a:spcBef>
            </a:pPr>
            <a:r>
              <a:rPr lang="en-US" sz="1800" b="1" dirty="0">
                <a:solidFill>
                  <a:srgbClr val="005166"/>
                </a:solidFill>
                <a:latin typeface="Merriweather" pitchFamily="2" charset="77"/>
                <a:cs typeface="Calibri" panose="020F0502020204030204" pitchFamily="34" charset="0"/>
              </a:rPr>
              <a:t>Where: </a:t>
            </a:r>
            <a:r>
              <a:rPr lang="en-US" sz="1800" b="0" dirty="0">
                <a:solidFill>
                  <a:schemeClr val="tx1"/>
                </a:solidFill>
                <a:latin typeface="Merriweather" pitchFamily="2" charset="77"/>
                <a:cs typeface="Calibri" panose="020F0502020204030204" pitchFamily="34" charset="0"/>
              </a:rPr>
              <a:t>School of Social Work, University of Georgia</a:t>
            </a:r>
          </a:p>
          <a:p>
            <a:pPr>
              <a:lnSpc>
                <a:spcPct val="124000"/>
              </a:lnSpc>
              <a:spcBef>
                <a:spcPts val="0"/>
              </a:spcBef>
            </a:pPr>
            <a:r>
              <a:rPr lang="en-US" sz="1800" b="1" dirty="0">
                <a:solidFill>
                  <a:srgbClr val="005166"/>
                </a:solidFill>
                <a:latin typeface="Merriweather" pitchFamily="2" charset="77"/>
                <a:cs typeface="Calibri" panose="020F0502020204030204" pitchFamily="34" charset="0"/>
              </a:rPr>
              <a:t>When:</a:t>
            </a:r>
            <a:r>
              <a:rPr lang="en-US" sz="1800" dirty="0">
                <a:solidFill>
                  <a:srgbClr val="0070C0"/>
                </a:solidFill>
                <a:latin typeface="Merriweather" pitchFamily="2" charset="77"/>
                <a:cs typeface="Calibri" panose="020F0502020204030204" pitchFamily="34" charset="0"/>
              </a:rPr>
              <a:t> </a:t>
            </a:r>
            <a:r>
              <a:rPr lang="en-US" sz="1800" b="0" dirty="0">
                <a:solidFill>
                  <a:schemeClr val="tx1"/>
                </a:solidFill>
                <a:latin typeface="Merriweather" pitchFamily="2" charset="77"/>
                <a:cs typeface="Calibri" panose="020F0502020204030204" pitchFamily="34" charset="0"/>
              </a:rPr>
              <a:t>Founded in 2021</a:t>
            </a:r>
          </a:p>
          <a:p>
            <a:pPr>
              <a:lnSpc>
                <a:spcPct val="124000"/>
              </a:lnSpc>
              <a:spcBef>
                <a:spcPts val="0"/>
              </a:spcBef>
            </a:pPr>
            <a:r>
              <a:rPr lang="en-US" sz="1800" b="1" dirty="0">
                <a:solidFill>
                  <a:srgbClr val="005166"/>
                </a:solidFill>
                <a:latin typeface="Merriweather" pitchFamily="2" charset="77"/>
                <a:cs typeface="Calibri" panose="020F0502020204030204" pitchFamily="34" charset="0"/>
              </a:rPr>
              <a:t>Who:</a:t>
            </a:r>
            <a:r>
              <a:rPr lang="en-US" sz="1800" dirty="0">
                <a:solidFill>
                  <a:schemeClr val="tx1"/>
                </a:solidFill>
                <a:latin typeface="Merriweather" pitchFamily="2" charset="77"/>
                <a:cs typeface="Calibri" panose="020F0502020204030204" pitchFamily="34" charset="0"/>
              </a:rPr>
              <a:t> </a:t>
            </a:r>
            <a:r>
              <a:rPr lang="en-US" sz="1800" b="0" dirty="0">
                <a:solidFill>
                  <a:schemeClr val="tx1"/>
                </a:solidFill>
                <a:latin typeface="Merriweather" pitchFamily="2" charset="77"/>
                <a:cs typeface="Calibri" panose="020F0502020204030204" pitchFamily="34" charset="0"/>
              </a:rPr>
              <a:t>Founded by Dr. David </a:t>
            </a:r>
            <a:r>
              <a:rPr lang="en-US" sz="1800" b="0" dirty="0" err="1">
                <a:solidFill>
                  <a:schemeClr val="tx1"/>
                </a:solidFill>
                <a:latin typeface="Merriweather" pitchFamily="2" charset="77"/>
                <a:cs typeface="Calibri" panose="020F0502020204030204" pitchFamily="34" charset="0"/>
              </a:rPr>
              <a:t>Okech</a:t>
            </a:r>
            <a:r>
              <a:rPr lang="en-US" sz="1800" b="0" dirty="0">
                <a:solidFill>
                  <a:schemeClr val="tx1"/>
                </a:solidFill>
                <a:latin typeface="Merriweather" pitchFamily="2" charset="77"/>
                <a:cs typeface="Calibri" panose="020F0502020204030204" pitchFamily="34" charset="0"/>
              </a:rPr>
              <a:t> (Professor, School of Social Work, Director, </a:t>
            </a:r>
            <a:r>
              <a:rPr lang="en-US" sz="1800" b="0" dirty="0" err="1">
                <a:solidFill>
                  <a:schemeClr val="tx1"/>
                </a:solidFill>
                <a:latin typeface="Merriweather" pitchFamily="2" charset="77"/>
                <a:cs typeface="Calibri" panose="020F0502020204030204" pitchFamily="34" charset="0"/>
              </a:rPr>
              <a:t>CenHTRO</a:t>
            </a:r>
            <a:r>
              <a:rPr lang="en-US" sz="1800" b="0" dirty="0">
                <a:solidFill>
                  <a:schemeClr val="tx1"/>
                </a:solidFill>
                <a:latin typeface="Merriweather" pitchFamily="2" charset="77"/>
                <a:cs typeface="Calibri" panose="020F0502020204030204" pitchFamily="34" charset="0"/>
              </a:rPr>
              <a:t> and PRIF)</a:t>
            </a:r>
          </a:p>
        </p:txBody>
      </p:sp>
      <p:sp>
        <p:nvSpPr>
          <p:cNvPr id="5" name="Text Placeholder 1">
            <a:extLst>
              <a:ext uri="{FF2B5EF4-FFF2-40B4-BE49-F238E27FC236}">
                <a16:creationId xmlns:a16="http://schemas.microsoft.com/office/drawing/2014/main" id="{7C555935-6A56-AAF8-6FAA-29ACF1B0D1A6}"/>
              </a:ext>
            </a:extLst>
          </p:cNvPr>
          <p:cNvSpPr txBox="1">
            <a:spLocks/>
          </p:cNvSpPr>
          <p:nvPr/>
        </p:nvSpPr>
        <p:spPr>
          <a:xfrm>
            <a:off x="7163027" y="1055292"/>
            <a:ext cx="2990558" cy="45720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sz="2400" dirty="0" err="1">
                <a:solidFill>
                  <a:srgbClr val="BA0D2E"/>
                </a:solidFill>
                <a:highlight>
                  <a:srgbClr val="FFFFFF"/>
                </a:highlight>
                <a:latin typeface="Merriweather"/>
                <a:ea typeface="Merriweather"/>
                <a:cs typeface="Merriweather"/>
                <a:sym typeface="Merriweather"/>
              </a:rPr>
              <a:t>CenHTRO</a:t>
            </a:r>
            <a:r>
              <a:rPr lang="en-US" sz="2400" dirty="0">
                <a:solidFill>
                  <a:srgbClr val="BA0D2E"/>
                </a:solidFill>
                <a:highlight>
                  <a:srgbClr val="FFFFFF"/>
                </a:highlight>
                <a:latin typeface="Merriweather"/>
                <a:ea typeface="Merriweather"/>
                <a:cs typeface="Merriweather"/>
                <a:sym typeface="Merriweather"/>
              </a:rPr>
              <a:t> Reports</a:t>
            </a:r>
            <a:endParaRPr lang="en-US" dirty="0">
              <a:latin typeface="Merriweather" pitchFamily="2" charset="77"/>
            </a:endParaRPr>
          </a:p>
        </p:txBody>
      </p:sp>
      <p:sp>
        <p:nvSpPr>
          <p:cNvPr id="6" name="Text Placeholder 3">
            <a:extLst>
              <a:ext uri="{FF2B5EF4-FFF2-40B4-BE49-F238E27FC236}">
                <a16:creationId xmlns:a16="http://schemas.microsoft.com/office/drawing/2014/main" id="{59D33E63-E737-EA50-4EF2-AE5EE1567DAE}"/>
              </a:ext>
            </a:extLst>
          </p:cNvPr>
          <p:cNvSpPr txBox="1">
            <a:spLocks/>
          </p:cNvSpPr>
          <p:nvPr/>
        </p:nvSpPr>
        <p:spPr>
          <a:xfrm>
            <a:off x="5724118" y="3267166"/>
            <a:ext cx="6401034" cy="82391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200" dirty="0">
                <a:solidFill>
                  <a:srgbClr val="C00000"/>
                </a:solidFill>
                <a:latin typeface="Georgia" panose="02040502050405020303" pitchFamily="18" charset="0"/>
              </a:rPr>
              <a:t>Prevalence reduction innovation forum (PRIF)</a:t>
            </a:r>
          </a:p>
        </p:txBody>
      </p:sp>
      <p:pic>
        <p:nvPicPr>
          <p:cNvPr id="7" name="Picture 6" descr="A group of people standing in front of a fence&#10;&#10;Description automatically generated">
            <a:extLst>
              <a:ext uri="{FF2B5EF4-FFF2-40B4-BE49-F238E27FC236}">
                <a16:creationId xmlns:a16="http://schemas.microsoft.com/office/drawing/2014/main" id="{82B7A484-F706-7108-2682-83BAC1C23FF9}"/>
              </a:ext>
            </a:extLst>
          </p:cNvPr>
          <p:cNvPicPr>
            <a:picLocks noChangeAspect="1"/>
          </p:cNvPicPr>
          <p:nvPr/>
        </p:nvPicPr>
        <p:blipFill>
          <a:blip r:embed="rId3"/>
          <a:stretch>
            <a:fillRect/>
          </a:stretch>
        </p:blipFill>
        <p:spPr>
          <a:xfrm>
            <a:off x="6511655" y="3755935"/>
            <a:ext cx="4476212" cy="1186196"/>
          </a:xfrm>
          <a:prstGeom prst="rect">
            <a:avLst/>
          </a:prstGeom>
        </p:spPr>
      </p:pic>
      <p:pic>
        <p:nvPicPr>
          <p:cNvPr id="8" name="Picture 7" descr="A child carrying a bucket on his head&#10;&#10;Description automatically generated">
            <a:extLst>
              <a:ext uri="{FF2B5EF4-FFF2-40B4-BE49-F238E27FC236}">
                <a16:creationId xmlns:a16="http://schemas.microsoft.com/office/drawing/2014/main" id="{B165B0B1-7C10-287A-7013-B19878DC15E1}"/>
              </a:ext>
            </a:extLst>
          </p:cNvPr>
          <p:cNvPicPr>
            <a:picLocks noChangeAspect="1"/>
          </p:cNvPicPr>
          <p:nvPr/>
        </p:nvPicPr>
        <p:blipFill>
          <a:blip r:embed="rId4"/>
          <a:stretch>
            <a:fillRect/>
          </a:stretch>
        </p:blipFill>
        <p:spPr>
          <a:xfrm>
            <a:off x="7399222" y="1642918"/>
            <a:ext cx="1166863" cy="1500789"/>
          </a:xfrm>
          <a:prstGeom prst="rect">
            <a:avLst/>
          </a:prstGeom>
        </p:spPr>
      </p:pic>
      <p:pic>
        <p:nvPicPr>
          <p:cNvPr id="9" name="Picture 8" descr="Text&#10;&#10;Description automatically generated">
            <a:extLst>
              <a:ext uri="{FF2B5EF4-FFF2-40B4-BE49-F238E27FC236}">
                <a16:creationId xmlns:a16="http://schemas.microsoft.com/office/drawing/2014/main" id="{5F8E31A9-05C0-70FC-05BE-E34107614C1F}"/>
              </a:ext>
            </a:extLst>
          </p:cNvPr>
          <p:cNvPicPr>
            <a:picLocks noChangeAspect="1"/>
          </p:cNvPicPr>
          <p:nvPr/>
        </p:nvPicPr>
        <p:blipFill rotWithShape="1">
          <a:blip r:embed="rId5"/>
          <a:srcRect t="1" b="490"/>
          <a:stretch/>
        </p:blipFill>
        <p:spPr>
          <a:xfrm>
            <a:off x="5850021" y="1618854"/>
            <a:ext cx="1323268" cy="1471264"/>
          </a:xfrm>
          <a:prstGeom prst="rect">
            <a:avLst/>
          </a:prstGeom>
        </p:spPr>
      </p:pic>
      <p:pic>
        <p:nvPicPr>
          <p:cNvPr id="10" name="Picture 9" descr="A poster of a hut in a desert&#10;&#10;Description automatically generated">
            <a:extLst>
              <a:ext uri="{FF2B5EF4-FFF2-40B4-BE49-F238E27FC236}">
                <a16:creationId xmlns:a16="http://schemas.microsoft.com/office/drawing/2014/main" id="{25C7FD48-86D2-75F8-147A-F77D20B5976B}"/>
              </a:ext>
            </a:extLst>
          </p:cNvPr>
          <p:cNvPicPr>
            <a:picLocks noChangeAspect="1"/>
          </p:cNvPicPr>
          <p:nvPr/>
        </p:nvPicPr>
        <p:blipFill>
          <a:blip r:embed="rId6"/>
          <a:stretch>
            <a:fillRect/>
          </a:stretch>
        </p:blipFill>
        <p:spPr>
          <a:xfrm>
            <a:off x="10219154" y="1651297"/>
            <a:ext cx="1167195" cy="1491624"/>
          </a:xfrm>
          <a:prstGeom prst="rect">
            <a:avLst/>
          </a:prstGeom>
        </p:spPr>
      </p:pic>
      <p:pic>
        <p:nvPicPr>
          <p:cNvPr id="11" name="Picture 10" descr="A house with trees in the back&#10;&#10;Description automatically generated with low confidence">
            <a:extLst>
              <a:ext uri="{FF2B5EF4-FFF2-40B4-BE49-F238E27FC236}">
                <a16:creationId xmlns:a16="http://schemas.microsoft.com/office/drawing/2014/main" id="{20D15768-4A88-FB8A-542B-0BB06262511A}"/>
              </a:ext>
            </a:extLst>
          </p:cNvPr>
          <p:cNvPicPr>
            <a:picLocks noChangeAspect="1"/>
          </p:cNvPicPr>
          <p:nvPr/>
        </p:nvPicPr>
        <p:blipFill>
          <a:blip r:embed="rId7"/>
          <a:stretch>
            <a:fillRect/>
          </a:stretch>
        </p:blipFill>
        <p:spPr>
          <a:xfrm>
            <a:off x="8810335" y="1651297"/>
            <a:ext cx="1164569" cy="1488267"/>
          </a:xfrm>
          <a:prstGeom prst="rect">
            <a:avLst/>
          </a:prstGeom>
        </p:spPr>
      </p:pic>
      <p:sp>
        <p:nvSpPr>
          <p:cNvPr id="12" name="TextBox 11">
            <a:extLst>
              <a:ext uri="{FF2B5EF4-FFF2-40B4-BE49-F238E27FC236}">
                <a16:creationId xmlns:a16="http://schemas.microsoft.com/office/drawing/2014/main" id="{C82BDCE7-3C9A-9230-5286-2F96D04B3810}"/>
              </a:ext>
            </a:extLst>
          </p:cNvPr>
          <p:cNvSpPr txBox="1"/>
          <p:nvPr/>
        </p:nvSpPr>
        <p:spPr>
          <a:xfrm>
            <a:off x="5688658" y="5141496"/>
            <a:ext cx="6067258" cy="954107"/>
          </a:xfrm>
          <a:prstGeom prst="rect">
            <a:avLst/>
          </a:prstGeom>
          <a:noFill/>
        </p:spPr>
        <p:txBody>
          <a:bodyPr wrap="square">
            <a:spAutoFit/>
          </a:bodyPr>
          <a:lstStyle/>
          <a:p>
            <a:r>
              <a:rPr lang="en-US" u="none" strike="noStrike" dirty="0">
                <a:solidFill>
                  <a:srgbClr val="212121"/>
                </a:solidFill>
                <a:effectLst/>
                <a:latin typeface="Merriweather Light" pitchFamily="2" charset="77"/>
              </a:rPr>
              <a:t>This research was funded by a grant from the United States Department of State SSJTIP18CA0015. The opinions, findings and conclusions stated herein are those of the author[s] and do not necessarily reflect those of the United States Department of State.</a:t>
            </a:r>
            <a:endParaRPr lang="en-US" dirty="0">
              <a:latin typeface="Merriweather Light" pitchFamily="2" charset="77"/>
            </a:endParaRPr>
          </a:p>
        </p:txBody>
      </p:sp>
      <p:pic>
        <p:nvPicPr>
          <p:cNvPr id="13" name="Google Shape;89;p1" descr="A picture containing diagram&#10;&#10;Description automatically generated">
            <a:extLst>
              <a:ext uri="{FF2B5EF4-FFF2-40B4-BE49-F238E27FC236}">
                <a16:creationId xmlns:a16="http://schemas.microsoft.com/office/drawing/2014/main" id="{5AA2078E-80E5-3319-BD01-E0A76FDCDF0D}"/>
              </a:ext>
            </a:extLst>
          </p:cNvPr>
          <p:cNvPicPr preferRelativeResize="0"/>
          <p:nvPr/>
        </p:nvPicPr>
        <p:blipFill rotWithShape="1">
          <a:blip r:embed="rId8">
            <a:alphaModFix/>
          </a:blip>
          <a:srcRect/>
          <a:stretch/>
        </p:blipFill>
        <p:spPr>
          <a:xfrm>
            <a:off x="10491370" y="127000"/>
            <a:ext cx="1475853" cy="1163090"/>
          </a:xfrm>
          <a:prstGeom prst="rect">
            <a:avLst/>
          </a:prstGeom>
          <a:noFill/>
          <a:ln>
            <a:noFill/>
          </a:ln>
        </p:spPr>
      </p:pic>
      <p:sp>
        <p:nvSpPr>
          <p:cNvPr id="17" name="Slide Number Placeholder 16">
            <a:extLst>
              <a:ext uri="{FF2B5EF4-FFF2-40B4-BE49-F238E27FC236}">
                <a16:creationId xmlns:a16="http://schemas.microsoft.com/office/drawing/2014/main" id="{AAB40039-A323-8C3A-872C-D67AB31659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186838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81AF-4725-6DC5-EE55-22104093260E}"/>
              </a:ext>
            </a:extLst>
          </p:cNvPr>
          <p:cNvSpPr>
            <a:spLocks noGrp="1"/>
          </p:cNvSpPr>
          <p:nvPr>
            <p:ph type="title"/>
          </p:nvPr>
        </p:nvSpPr>
        <p:spPr/>
        <p:txBody>
          <a:bodyPr/>
          <a:lstStyle/>
          <a:p>
            <a:r>
              <a:rPr lang="en-US" dirty="0">
                <a:solidFill>
                  <a:srgbClr val="005166"/>
                </a:solidFill>
              </a:rPr>
              <a:t>Introduction</a:t>
            </a:r>
          </a:p>
        </p:txBody>
      </p:sp>
      <p:sp>
        <p:nvSpPr>
          <p:cNvPr id="3" name="Text Placeholder 2">
            <a:extLst>
              <a:ext uri="{FF2B5EF4-FFF2-40B4-BE49-F238E27FC236}">
                <a16:creationId xmlns:a16="http://schemas.microsoft.com/office/drawing/2014/main" id="{6E809439-3F28-B946-2FAB-81CABA42D923}"/>
              </a:ext>
            </a:extLst>
          </p:cNvPr>
          <p:cNvSpPr>
            <a:spLocks noGrp="1"/>
          </p:cNvSpPr>
          <p:nvPr>
            <p:ph type="body" idx="1"/>
          </p:nvPr>
        </p:nvSpPr>
        <p:spPr>
          <a:xfrm>
            <a:off x="838200" y="1333499"/>
            <a:ext cx="4824336" cy="5524499"/>
          </a:xfrm>
          <a:solidFill>
            <a:srgbClr val="005166"/>
          </a:solidFill>
        </p:spPr>
        <p:txBody>
          <a:bodyPr>
            <a:noAutofit/>
          </a:bodyPr>
          <a:lstStyle/>
          <a:p>
            <a:pPr>
              <a:lnSpc>
                <a:spcPct val="114000"/>
              </a:lnSpc>
            </a:pPr>
            <a:r>
              <a:rPr lang="en-US" sz="1600" dirty="0">
                <a:solidFill>
                  <a:schemeClr val="bg1"/>
                </a:solidFill>
                <a:effectLst/>
                <a:latin typeface="Merriweather" pitchFamily="2" charset="77"/>
              </a:rPr>
              <a:t>Sex trafficking in </a:t>
            </a:r>
            <a:r>
              <a:rPr lang="en-US" sz="1600" dirty="0" err="1">
                <a:solidFill>
                  <a:schemeClr val="bg1"/>
                </a:solidFill>
                <a:effectLst/>
                <a:latin typeface="Merriweather" pitchFamily="2" charset="77"/>
              </a:rPr>
              <a:t>Kédougou</a:t>
            </a:r>
            <a:r>
              <a:rPr lang="en-US" sz="1600" dirty="0">
                <a:solidFill>
                  <a:schemeClr val="bg1"/>
                </a:solidFill>
                <a:effectLst/>
                <a:latin typeface="Merriweather" pitchFamily="2" charset="77"/>
              </a:rPr>
              <a:t> is believed to be both internal and transnational, with victims coming from </a:t>
            </a:r>
            <a:r>
              <a:rPr lang="en-US" sz="1600" b="1" dirty="0">
                <a:solidFill>
                  <a:srgbClr val="00B050"/>
                </a:solidFill>
                <a:effectLst/>
                <a:latin typeface="Merriweather" pitchFamily="2" charset="77"/>
              </a:rPr>
              <a:t>within Senegal</a:t>
            </a:r>
            <a:r>
              <a:rPr lang="en-US" sz="1600" b="1" dirty="0">
                <a:solidFill>
                  <a:schemeClr val="bg1"/>
                </a:solidFill>
                <a:effectLst/>
                <a:latin typeface="Merriweather" pitchFamily="2" charset="77"/>
              </a:rPr>
              <a:t> </a:t>
            </a:r>
            <a:r>
              <a:rPr lang="en-US" sz="1600" dirty="0">
                <a:solidFill>
                  <a:schemeClr val="bg1"/>
                </a:solidFill>
                <a:effectLst/>
                <a:latin typeface="Merriweather" pitchFamily="2" charset="77"/>
              </a:rPr>
              <a:t>as well as from the neighboring countries of </a:t>
            </a:r>
            <a:r>
              <a:rPr lang="en-US" sz="1600" b="1" dirty="0">
                <a:solidFill>
                  <a:srgbClr val="00B050"/>
                </a:solidFill>
                <a:effectLst/>
                <a:latin typeface="Merriweather" pitchFamily="2" charset="77"/>
              </a:rPr>
              <a:t>Ghana, Nigeria, Guinea, Mali, and Burkina Faso</a:t>
            </a:r>
            <a:r>
              <a:rPr lang="en-US" sz="1600" dirty="0">
                <a:solidFill>
                  <a:srgbClr val="00B050"/>
                </a:solidFill>
                <a:effectLst/>
                <a:latin typeface="Merriweather" pitchFamily="2" charset="77"/>
              </a:rPr>
              <a:t> </a:t>
            </a:r>
            <a:r>
              <a:rPr lang="en-US" sz="1600" dirty="0">
                <a:solidFill>
                  <a:schemeClr val="bg1"/>
                </a:solidFill>
                <a:effectLst/>
                <a:latin typeface="Merriweather" pitchFamily="2" charset="77"/>
              </a:rPr>
              <a:t>(Office to Monitor and Combat Trafficking in Persons, 2020). </a:t>
            </a:r>
          </a:p>
          <a:p>
            <a:pPr>
              <a:lnSpc>
                <a:spcPct val="114000"/>
              </a:lnSpc>
            </a:pPr>
            <a:endParaRPr lang="en-US" sz="1600" dirty="0">
              <a:solidFill>
                <a:schemeClr val="bg1"/>
              </a:solidFill>
              <a:effectLst/>
              <a:latin typeface="Merriweather" pitchFamily="2" charset="77"/>
            </a:endParaRPr>
          </a:p>
          <a:p>
            <a:pPr>
              <a:lnSpc>
                <a:spcPct val="114000"/>
              </a:lnSpc>
            </a:pPr>
            <a:r>
              <a:rPr lang="en-US" sz="1600" dirty="0">
                <a:solidFill>
                  <a:schemeClr val="bg1"/>
                </a:solidFill>
                <a:effectLst/>
                <a:latin typeface="Merriweather" pitchFamily="2" charset="77"/>
              </a:rPr>
              <a:t>However, evidence to date has been largely anecdotal, limiting efforts to understand the problem’s true scale and nature. </a:t>
            </a:r>
          </a:p>
          <a:p>
            <a:pPr>
              <a:lnSpc>
                <a:spcPct val="114000"/>
              </a:lnSpc>
            </a:pPr>
            <a:endParaRPr lang="en-US" sz="1600" b="0" i="0" u="none" strike="noStrike" cap="none" dirty="0">
              <a:solidFill>
                <a:schemeClr val="bg1"/>
              </a:solidFill>
              <a:latin typeface="Merriweather"/>
              <a:ea typeface="Merriweather"/>
              <a:cs typeface="Merriweather"/>
              <a:sym typeface="Merriweather"/>
            </a:endParaRPr>
          </a:p>
          <a:p>
            <a:pPr>
              <a:lnSpc>
                <a:spcPct val="114000"/>
              </a:lnSpc>
            </a:pPr>
            <a:r>
              <a:rPr lang="en-US" sz="1600" b="0" i="0" u="none" strike="noStrike" cap="none" dirty="0">
                <a:solidFill>
                  <a:schemeClr val="bg1"/>
                </a:solidFill>
                <a:latin typeface="Merriweather"/>
                <a:ea typeface="Merriweather"/>
                <a:cs typeface="Merriweather"/>
                <a:sym typeface="Merriweather"/>
              </a:rPr>
              <a:t>The Center on Human Trafficking Research &amp; Outreach is an international consortium of anti-slavery researchers and policy advocates from the University of Georgia (UGA) who seek to </a:t>
            </a:r>
            <a:r>
              <a:rPr lang="en-US" sz="1600" b="1" i="0" u="none" strike="noStrike" cap="none" dirty="0">
                <a:solidFill>
                  <a:srgbClr val="00B050"/>
                </a:solidFill>
                <a:latin typeface="Merriweather"/>
                <a:ea typeface="Merriweather"/>
                <a:cs typeface="Merriweather"/>
                <a:sym typeface="Merriweather"/>
              </a:rPr>
              <a:t>reduce the prevalence of human trafficking in Sub-Saharan Africa. </a:t>
            </a:r>
          </a:p>
        </p:txBody>
      </p:sp>
      <p:pic>
        <p:nvPicPr>
          <p:cNvPr id="5125" name="Picture 5" descr="page36image3768065216">
            <a:extLst>
              <a:ext uri="{FF2B5EF4-FFF2-40B4-BE49-F238E27FC236}">
                <a16:creationId xmlns:a16="http://schemas.microsoft.com/office/drawing/2014/main" id="{0B1F3917-8B65-F350-5FC7-BA7475541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274" y="928996"/>
            <a:ext cx="4446248" cy="28252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age43image3774633440">
            <a:extLst>
              <a:ext uri="{FF2B5EF4-FFF2-40B4-BE49-F238E27FC236}">
                <a16:creationId xmlns:a16="http://schemas.microsoft.com/office/drawing/2014/main" id="{901BEE52-B2CC-FD5C-3D82-4B4D06B94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536" y="3606391"/>
            <a:ext cx="2477416" cy="325160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page58image3782353280">
            <a:extLst>
              <a:ext uri="{FF2B5EF4-FFF2-40B4-BE49-F238E27FC236}">
                <a16:creationId xmlns:a16="http://schemas.microsoft.com/office/drawing/2014/main" id="{45413109-C92A-525F-63B6-9F3C735B4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9821" y="3606391"/>
            <a:ext cx="4052680" cy="3278731"/>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89;p1" descr="A picture containing diagram&#10;&#10;Description automatically generated">
            <a:extLst>
              <a:ext uri="{FF2B5EF4-FFF2-40B4-BE49-F238E27FC236}">
                <a16:creationId xmlns:a16="http://schemas.microsoft.com/office/drawing/2014/main" id="{0D43652B-5C60-F5E2-A68B-4D695AE5BC77}"/>
              </a:ext>
            </a:extLst>
          </p:cNvPr>
          <p:cNvPicPr preferRelativeResize="0"/>
          <p:nvPr/>
        </p:nvPicPr>
        <p:blipFill rotWithShape="1">
          <a:blip r:embed="rId6">
            <a:alphaModFix/>
          </a:blip>
          <a:srcRect/>
          <a:stretch/>
        </p:blipFill>
        <p:spPr>
          <a:xfrm>
            <a:off x="10733416" y="127000"/>
            <a:ext cx="1475853" cy="1163090"/>
          </a:xfrm>
          <a:prstGeom prst="rect">
            <a:avLst/>
          </a:prstGeom>
          <a:noFill/>
          <a:ln>
            <a:noFill/>
          </a:ln>
        </p:spPr>
      </p:pic>
      <p:sp>
        <p:nvSpPr>
          <p:cNvPr id="6" name="Slide Number Placeholder 5">
            <a:extLst>
              <a:ext uri="{FF2B5EF4-FFF2-40B4-BE49-F238E27FC236}">
                <a16:creationId xmlns:a16="http://schemas.microsoft.com/office/drawing/2014/main" id="{48FDF5DD-6DC8-A1D3-9ED8-69B87FD809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extLst>
      <p:ext uri="{BB962C8B-B14F-4D97-AF65-F5344CB8AC3E}">
        <p14:creationId xmlns:p14="http://schemas.microsoft.com/office/powerpoint/2010/main" val="172378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5710-31E3-53F7-CBE3-AFEBAC8C62AE}"/>
              </a:ext>
            </a:extLst>
          </p:cNvPr>
          <p:cNvSpPr>
            <a:spLocks noGrp="1"/>
          </p:cNvSpPr>
          <p:nvPr>
            <p:ph type="title"/>
          </p:nvPr>
        </p:nvSpPr>
        <p:spPr/>
        <p:txBody>
          <a:bodyPr/>
          <a:lstStyle/>
          <a:p>
            <a:r>
              <a:rPr lang="en-US" dirty="0" err="1">
                <a:solidFill>
                  <a:srgbClr val="005166"/>
                </a:solidFill>
              </a:rPr>
              <a:t>Kédougou</a:t>
            </a:r>
            <a:r>
              <a:rPr lang="en-US" dirty="0">
                <a:solidFill>
                  <a:srgbClr val="005166"/>
                </a:solidFill>
              </a:rPr>
              <a:t> Gold Mining Areas in Senegal</a:t>
            </a:r>
          </a:p>
        </p:txBody>
      </p:sp>
      <p:pic>
        <p:nvPicPr>
          <p:cNvPr id="6" name="Google Shape;89;p1" descr="A picture containing diagram&#10;&#10;Description automatically generated">
            <a:extLst>
              <a:ext uri="{FF2B5EF4-FFF2-40B4-BE49-F238E27FC236}">
                <a16:creationId xmlns:a16="http://schemas.microsoft.com/office/drawing/2014/main" id="{31F1FAD7-A465-0287-EB9A-9397E47B11BD}"/>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
        <p:nvSpPr>
          <p:cNvPr id="7" name="Slide Number Placeholder 6">
            <a:extLst>
              <a:ext uri="{FF2B5EF4-FFF2-40B4-BE49-F238E27FC236}">
                <a16:creationId xmlns:a16="http://schemas.microsoft.com/office/drawing/2014/main" id="{217BEAB4-1EE6-07EB-A2BD-CEFBDECE78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3" name="Picture 2" descr="A map of the continent&#10;&#10;Description automatically generated">
            <a:extLst>
              <a:ext uri="{FF2B5EF4-FFF2-40B4-BE49-F238E27FC236}">
                <a16:creationId xmlns:a16="http://schemas.microsoft.com/office/drawing/2014/main" id="{33F1E653-0C2A-B9FF-8142-AB610A6389AB}"/>
              </a:ext>
            </a:extLst>
          </p:cNvPr>
          <p:cNvPicPr>
            <a:picLocks noChangeAspect="1"/>
          </p:cNvPicPr>
          <p:nvPr/>
        </p:nvPicPr>
        <p:blipFill>
          <a:blip r:embed="rId4"/>
          <a:stretch>
            <a:fillRect/>
          </a:stretch>
        </p:blipFill>
        <p:spPr>
          <a:xfrm>
            <a:off x="847163" y="1628064"/>
            <a:ext cx="5757583" cy="4378162"/>
          </a:xfrm>
          <a:prstGeom prst="rect">
            <a:avLst/>
          </a:prstGeom>
        </p:spPr>
      </p:pic>
      <p:pic>
        <p:nvPicPr>
          <p:cNvPr id="8" name="Picture 7" descr="A map of a country with red stars&#10;&#10;Description automatically generated">
            <a:extLst>
              <a:ext uri="{FF2B5EF4-FFF2-40B4-BE49-F238E27FC236}">
                <a16:creationId xmlns:a16="http://schemas.microsoft.com/office/drawing/2014/main" id="{131AD874-7F40-446A-A7DB-C1F61D559C4F}"/>
              </a:ext>
            </a:extLst>
          </p:cNvPr>
          <p:cNvPicPr>
            <a:picLocks noChangeAspect="1"/>
          </p:cNvPicPr>
          <p:nvPr/>
        </p:nvPicPr>
        <p:blipFill>
          <a:blip r:embed="rId5"/>
          <a:stretch>
            <a:fillRect/>
          </a:stretch>
        </p:blipFill>
        <p:spPr>
          <a:xfrm>
            <a:off x="6604746" y="2260727"/>
            <a:ext cx="5076816" cy="3175460"/>
          </a:xfrm>
          <a:prstGeom prst="rect">
            <a:avLst/>
          </a:prstGeom>
        </p:spPr>
      </p:pic>
    </p:spTree>
    <p:extLst>
      <p:ext uri="{BB962C8B-B14F-4D97-AF65-F5344CB8AC3E}">
        <p14:creationId xmlns:p14="http://schemas.microsoft.com/office/powerpoint/2010/main" val="232804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6F41-F41A-EE5B-ABDD-F33BFF1BCF8D}"/>
              </a:ext>
            </a:extLst>
          </p:cNvPr>
          <p:cNvSpPr>
            <a:spLocks noGrp="1"/>
          </p:cNvSpPr>
          <p:nvPr>
            <p:ph type="title"/>
          </p:nvPr>
        </p:nvSpPr>
        <p:spPr/>
        <p:txBody>
          <a:bodyPr/>
          <a:lstStyle/>
          <a:p>
            <a:r>
              <a:rPr lang="en-US" dirty="0">
                <a:solidFill>
                  <a:srgbClr val="005166"/>
                </a:solidFill>
              </a:rPr>
              <a:t>Research Objective</a:t>
            </a:r>
          </a:p>
        </p:txBody>
      </p:sp>
      <p:sp>
        <p:nvSpPr>
          <p:cNvPr id="3" name="Text Placeholder 2">
            <a:extLst>
              <a:ext uri="{FF2B5EF4-FFF2-40B4-BE49-F238E27FC236}">
                <a16:creationId xmlns:a16="http://schemas.microsoft.com/office/drawing/2014/main" id="{D270372B-C5FB-6E29-3CD1-9C3050954E02}"/>
              </a:ext>
            </a:extLst>
          </p:cNvPr>
          <p:cNvSpPr>
            <a:spLocks noGrp="1"/>
          </p:cNvSpPr>
          <p:nvPr>
            <p:ph type="body" idx="1"/>
          </p:nvPr>
        </p:nvSpPr>
        <p:spPr>
          <a:xfrm>
            <a:off x="838200" y="1520824"/>
            <a:ext cx="4749800" cy="1908176"/>
          </a:xfrm>
          <a:solidFill>
            <a:srgbClr val="005166"/>
          </a:solidFill>
        </p:spPr>
        <p:txBody>
          <a:bodyPr>
            <a:noAutofit/>
          </a:bodyPr>
          <a:lstStyle/>
          <a:p>
            <a:pPr marL="114300" indent="0">
              <a:lnSpc>
                <a:spcPct val="100000"/>
              </a:lnSpc>
              <a:buNone/>
            </a:pPr>
            <a:r>
              <a:rPr lang="en-US" sz="2000" dirty="0">
                <a:solidFill>
                  <a:schemeClr val="bg1"/>
                </a:solidFill>
                <a:effectLst/>
                <a:latin typeface="Merriweather" pitchFamily="2" charset="77"/>
              </a:rPr>
              <a:t>The main objective of the research:</a:t>
            </a:r>
          </a:p>
          <a:p>
            <a:pPr>
              <a:lnSpc>
                <a:spcPct val="100000"/>
              </a:lnSpc>
            </a:pPr>
            <a:r>
              <a:rPr lang="en-US" sz="1800" dirty="0">
                <a:solidFill>
                  <a:schemeClr val="bg1"/>
                </a:solidFill>
                <a:latin typeface="Merriweather" pitchFamily="2" charset="77"/>
              </a:rPr>
              <a:t>E</a:t>
            </a:r>
            <a:r>
              <a:rPr lang="en-US" sz="1800" dirty="0">
                <a:solidFill>
                  <a:schemeClr val="bg1"/>
                </a:solidFill>
                <a:effectLst/>
                <a:latin typeface="Merriweather" pitchFamily="2" charset="77"/>
              </a:rPr>
              <a:t>stablish a methodologically rigorous baseline prevalence estimate of sex trafficking among women engaged in commercial sex in Saraya and </a:t>
            </a:r>
            <a:r>
              <a:rPr lang="en-US" sz="1800" dirty="0" err="1">
                <a:solidFill>
                  <a:schemeClr val="bg1"/>
                </a:solidFill>
                <a:effectLst/>
                <a:latin typeface="Merriweather" pitchFamily="2" charset="77"/>
              </a:rPr>
              <a:t>Kédougou</a:t>
            </a:r>
            <a:r>
              <a:rPr lang="en-US" sz="1800" dirty="0">
                <a:solidFill>
                  <a:schemeClr val="bg1"/>
                </a:solidFill>
                <a:effectLst/>
                <a:latin typeface="Merriweather" pitchFamily="2" charset="77"/>
              </a:rPr>
              <a:t> departments in Senegal</a:t>
            </a:r>
            <a:r>
              <a:rPr lang="en-US" sz="1800" dirty="0">
                <a:solidFill>
                  <a:schemeClr val="bg1"/>
                </a:solidFill>
                <a:latin typeface="Merriweather" pitchFamily="2" charset="77"/>
              </a:rPr>
              <a:t>. </a:t>
            </a:r>
            <a:endParaRPr lang="en-US" sz="1800" dirty="0">
              <a:solidFill>
                <a:schemeClr val="bg1"/>
              </a:solidFill>
              <a:effectLst/>
              <a:latin typeface="Merriweather" pitchFamily="2" charset="77"/>
            </a:endParaRPr>
          </a:p>
        </p:txBody>
      </p:sp>
      <p:pic>
        <p:nvPicPr>
          <p:cNvPr id="4" name="Picture 1" descr="page13image4220186816">
            <a:extLst>
              <a:ext uri="{FF2B5EF4-FFF2-40B4-BE49-F238E27FC236}">
                <a16:creationId xmlns:a16="http://schemas.microsoft.com/office/drawing/2014/main" id="{71B0D254-8C6B-8512-493F-52EC7C326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6" r="-1" b="-1"/>
          <a:stretch/>
        </p:blipFill>
        <p:spPr bwMode="auto">
          <a:xfrm>
            <a:off x="5715000" y="1419224"/>
            <a:ext cx="6016660" cy="42671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024199-6564-49E7-4B0F-1B3FDDE171A1}"/>
              </a:ext>
            </a:extLst>
          </p:cNvPr>
          <p:cNvSpPr txBox="1"/>
          <p:nvPr/>
        </p:nvSpPr>
        <p:spPr>
          <a:xfrm>
            <a:off x="5811999" y="5719995"/>
            <a:ext cx="5541462" cy="646331"/>
          </a:xfrm>
          <a:prstGeom prst="rect">
            <a:avLst/>
          </a:prstGeom>
          <a:noFill/>
        </p:spPr>
        <p:txBody>
          <a:bodyPr wrap="square" rtlCol="0">
            <a:spAutoFit/>
          </a:bodyPr>
          <a:lstStyle/>
          <a:p>
            <a:r>
              <a:rPr lang="en-US" dirty="0">
                <a:effectLst/>
                <a:latin typeface="Merriweather" pitchFamily="2" charset="77"/>
              </a:rPr>
              <a:t>Map of artisanal and small-scale mining sites in </a:t>
            </a:r>
            <a:r>
              <a:rPr lang="en-US" dirty="0" err="1">
                <a:effectLst/>
                <a:latin typeface="Merriweather" pitchFamily="2" charset="77"/>
              </a:rPr>
              <a:t>Kédougou</a:t>
            </a:r>
            <a:r>
              <a:rPr lang="en-US" dirty="0">
                <a:effectLst/>
                <a:latin typeface="Merriweather" pitchFamily="2" charset="77"/>
              </a:rPr>
              <a:t> region. </a:t>
            </a:r>
            <a:endParaRPr lang="en-US" dirty="0"/>
          </a:p>
        </p:txBody>
      </p:sp>
      <p:sp>
        <p:nvSpPr>
          <p:cNvPr id="7" name="Google Shape;103;p3">
            <a:extLst>
              <a:ext uri="{FF2B5EF4-FFF2-40B4-BE49-F238E27FC236}">
                <a16:creationId xmlns:a16="http://schemas.microsoft.com/office/drawing/2014/main" id="{5BB8DD2A-B49C-4305-06B5-4FA8B32A9D20}"/>
              </a:ext>
            </a:extLst>
          </p:cNvPr>
          <p:cNvSpPr/>
          <p:nvPr/>
        </p:nvSpPr>
        <p:spPr>
          <a:xfrm>
            <a:off x="838200" y="3429000"/>
            <a:ext cx="4749800" cy="3314489"/>
          </a:xfrm>
          <a:prstGeom prst="rect">
            <a:avLst/>
          </a:prstGeom>
          <a:solidFill>
            <a:srgbClr val="B6BF10"/>
          </a:solidFill>
          <a:ln>
            <a:noFill/>
          </a:ln>
        </p:spPr>
        <p:txBody>
          <a:bodyPr spcFirstLastPara="1" wrap="square" lIns="91425" tIns="45700" rIns="91425" bIns="45700" anchor="ctr" anchorCtr="0">
            <a:noAutofit/>
          </a:bodyPr>
          <a:lstStyle/>
          <a:p>
            <a:endParaRPr lang="en-US" dirty="0">
              <a:solidFill>
                <a:schemeClr val="bg1"/>
              </a:solidFill>
              <a:latin typeface="Merriweather" pitchFamily="2" charset="77"/>
            </a:endParaRPr>
          </a:p>
          <a:p>
            <a:r>
              <a:rPr lang="en-US" b="1" dirty="0">
                <a:solidFill>
                  <a:srgbClr val="005166"/>
                </a:solidFill>
                <a:latin typeface="Merriweather" pitchFamily="2" charset="77"/>
              </a:rPr>
              <a:t>Base population:</a:t>
            </a:r>
            <a:r>
              <a:rPr lang="en-US" dirty="0">
                <a:solidFill>
                  <a:schemeClr val="bg1"/>
                </a:solidFill>
                <a:latin typeface="Merriweather" pitchFamily="2" charset="77"/>
              </a:rPr>
              <a:t> is defined as women aged 18-30 engaging in commercial sex and living in mining communities in </a:t>
            </a:r>
            <a:r>
              <a:rPr lang="en-US" dirty="0" err="1">
                <a:solidFill>
                  <a:schemeClr val="bg1"/>
                </a:solidFill>
                <a:latin typeface="Merriweather" pitchFamily="2" charset="77"/>
              </a:rPr>
              <a:t>Kédougou</a:t>
            </a:r>
            <a:r>
              <a:rPr lang="en-US" dirty="0">
                <a:solidFill>
                  <a:schemeClr val="bg1"/>
                </a:solidFill>
                <a:latin typeface="Merriweather" pitchFamily="2" charset="77"/>
              </a:rPr>
              <a:t> region at the time of the baseline survey. </a:t>
            </a:r>
          </a:p>
          <a:p>
            <a:endParaRPr lang="en-US" dirty="0">
              <a:solidFill>
                <a:schemeClr val="bg1"/>
              </a:solidFill>
              <a:latin typeface="Merriweather" pitchFamily="2" charset="77"/>
            </a:endParaRPr>
          </a:p>
          <a:p>
            <a:r>
              <a:rPr lang="en-US" b="1" dirty="0">
                <a:solidFill>
                  <a:srgbClr val="005166"/>
                </a:solidFill>
                <a:latin typeface="Merriweather" pitchFamily="2" charset="77"/>
              </a:rPr>
              <a:t>Target population:</a:t>
            </a:r>
            <a:r>
              <a:rPr lang="en-US" dirty="0">
                <a:solidFill>
                  <a:schemeClr val="bg1"/>
                </a:solidFill>
                <a:latin typeface="Merriweather" pitchFamily="2" charset="77"/>
              </a:rPr>
              <a:t> is female severe sex trafficking victims aged 18-30 living in mining communities in </a:t>
            </a:r>
            <a:r>
              <a:rPr lang="en-US" dirty="0" err="1">
                <a:solidFill>
                  <a:schemeClr val="bg1"/>
                </a:solidFill>
                <a:latin typeface="Merriweather" pitchFamily="2" charset="77"/>
              </a:rPr>
              <a:t>Kédougou</a:t>
            </a:r>
            <a:r>
              <a:rPr lang="en-US" dirty="0">
                <a:solidFill>
                  <a:schemeClr val="bg1"/>
                </a:solidFill>
                <a:latin typeface="Merriweather" pitchFamily="2" charset="77"/>
              </a:rPr>
              <a:t> region, i.e., in </a:t>
            </a:r>
            <a:r>
              <a:rPr lang="en-US" dirty="0" err="1">
                <a:solidFill>
                  <a:schemeClr val="bg1"/>
                </a:solidFill>
                <a:latin typeface="Merriweather" pitchFamily="2" charset="77"/>
              </a:rPr>
              <a:t>Kédougou</a:t>
            </a:r>
            <a:r>
              <a:rPr lang="en-US" dirty="0">
                <a:solidFill>
                  <a:schemeClr val="bg1"/>
                </a:solidFill>
                <a:latin typeface="Merriweather" pitchFamily="2" charset="77"/>
              </a:rPr>
              <a:t> and </a:t>
            </a:r>
            <a:r>
              <a:rPr lang="en-US" dirty="0" err="1">
                <a:solidFill>
                  <a:schemeClr val="bg1"/>
                </a:solidFill>
                <a:latin typeface="Merriweather" pitchFamily="2" charset="77"/>
              </a:rPr>
              <a:t>Saraya</a:t>
            </a:r>
            <a:r>
              <a:rPr lang="en-US" dirty="0">
                <a:solidFill>
                  <a:schemeClr val="bg1"/>
                </a:solidFill>
                <a:latin typeface="Merriweather" pitchFamily="2" charset="77"/>
              </a:rPr>
              <a:t> departments. </a:t>
            </a:r>
            <a:endParaRPr lang="en-US" dirty="0"/>
          </a:p>
          <a:p>
            <a:pPr marL="0" marR="0" lvl="0" indent="0" algn="ctr" rtl="0">
              <a:spcBef>
                <a:spcPts val="0"/>
              </a:spcBef>
              <a:spcAft>
                <a:spcPts val="0"/>
              </a:spcAft>
              <a:buNone/>
            </a:pPr>
            <a:endParaRPr dirty="0">
              <a:solidFill>
                <a:schemeClr val="lt1"/>
              </a:solidFill>
              <a:latin typeface="Calibri"/>
              <a:ea typeface="Calibri"/>
              <a:cs typeface="Calibri"/>
              <a:sym typeface="Calibri"/>
            </a:endParaRPr>
          </a:p>
        </p:txBody>
      </p:sp>
      <p:pic>
        <p:nvPicPr>
          <p:cNvPr id="9" name="Google Shape;89;p1" descr="A picture containing diagram&#10;&#10;Description automatically generated">
            <a:extLst>
              <a:ext uri="{FF2B5EF4-FFF2-40B4-BE49-F238E27FC236}">
                <a16:creationId xmlns:a16="http://schemas.microsoft.com/office/drawing/2014/main" id="{89A4AA84-A66A-CAAA-E035-D1FCB7369F02}"/>
              </a:ext>
            </a:extLst>
          </p:cNvPr>
          <p:cNvPicPr preferRelativeResize="0"/>
          <p:nvPr/>
        </p:nvPicPr>
        <p:blipFill rotWithShape="1">
          <a:blip r:embed="rId4">
            <a:alphaModFix/>
          </a:blip>
          <a:srcRect/>
          <a:stretch/>
        </p:blipFill>
        <p:spPr>
          <a:xfrm>
            <a:off x="10491370" y="127000"/>
            <a:ext cx="1475853" cy="1163090"/>
          </a:xfrm>
          <a:prstGeom prst="rect">
            <a:avLst/>
          </a:prstGeom>
          <a:noFill/>
          <a:ln>
            <a:noFill/>
          </a:ln>
        </p:spPr>
      </p:pic>
      <p:sp>
        <p:nvSpPr>
          <p:cNvPr id="10" name="Slide Number Placeholder 9">
            <a:extLst>
              <a:ext uri="{FF2B5EF4-FFF2-40B4-BE49-F238E27FC236}">
                <a16:creationId xmlns:a16="http://schemas.microsoft.com/office/drawing/2014/main" id="{0671E29C-A340-EFE4-598F-E35F6579B0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153267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BC0D7-0CD3-5D05-09D2-DDEF90EA0C10}"/>
              </a:ext>
            </a:extLst>
          </p:cNvPr>
          <p:cNvSpPr>
            <a:spLocks noGrp="1"/>
          </p:cNvSpPr>
          <p:nvPr>
            <p:ph type="title"/>
          </p:nvPr>
        </p:nvSpPr>
        <p:spPr/>
        <p:txBody>
          <a:bodyPr/>
          <a:lstStyle/>
          <a:p>
            <a:r>
              <a:rPr lang="en-US" dirty="0">
                <a:solidFill>
                  <a:srgbClr val="005166"/>
                </a:solidFill>
              </a:rPr>
              <a:t>Definition of Sex Trafficking</a:t>
            </a:r>
          </a:p>
        </p:txBody>
      </p:sp>
      <p:graphicFrame>
        <p:nvGraphicFramePr>
          <p:cNvPr id="4" name="Table 3">
            <a:extLst>
              <a:ext uri="{FF2B5EF4-FFF2-40B4-BE49-F238E27FC236}">
                <a16:creationId xmlns:a16="http://schemas.microsoft.com/office/drawing/2014/main" id="{39AD0343-A2D9-EE42-426F-90BB2B8A3D69}"/>
              </a:ext>
            </a:extLst>
          </p:cNvPr>
          <p:cNvGraphicFramePr>
            <a:graphicFrameLocks noGrp="1"/>
          </p:cNvGraphicFramePr>
          <p:nvPr>
            <p:extLst>
              <p:ext uri="{D42A27DB-BD31-4B8C-83A1-F6EECF244321}">
                <p14:modId xmlns:p14="http://schemas.microsoft.com/office/powerpoint/2010/main" val="1738722508"/>
              </p:ext>
            </p:extLst>
          </p:nvPr>
        </p:nvGraphicFramePr>
        <p:xfrm>
          <a:off x="629920" y="1385975"/>
          <a:ext cx="10515600" cy="5329667"/>
        </p:xfrm>
        <a:graphic>
          <a:graphicData uri="http://schemas.openxmlformats.org/drawingml/2006/table">
            <a:tbl>
              <a:tblPr firstRow="1" bandRow="1">
                <a:tableStyleId>{5C22544A-7EE6-4342-B048-85BDC9FD1C3A}</a:tableStyleId>
              </a:tblPr>
              <a:tblGrid>
                <a:gridCol w="5071500">
                  <a:extLst>
                    <a:ext uri="{9D8B030D-6E8A-4147-A177-3AD203B41FA5}">
                      <a16:colId xmlns:a16="http://schemas.microsoft.com/office/drawing/2014/main" val="2022690717"/>
                    </a:ext>
                  </a:extLst>
                </a:gridCol>
                <a:gridCol w="5444100">
                  <a:extLst>
                    <a:ext uri="{9D8B030D-6E8A-4147-A177-3AD203B41FA5}">
                      <a16:colId xmlns:a16="http://schemas.microsoft.com/office/drawing/2014/main" val="1244470556"/>
                    </a:ext>
                  </a:extLst>
                </a:gridCol>
              </a:tblGrid>
              <a:tr h="1047385">
                <a:tc>
                  <a:txBody>
                    <a:bodyPr/>
                    <a:lstStyle/>
                    <a:p>
                      <a:pPr marL="0" marR="0">
                        <a:lnSpc>
                          <a:spcPct val="116000"/>
                        </a:lnSpc>
                        <a:spcBef>
                          <a:spcPts val="0"/>
                        </a:spcBef>
                        <a:spcAft>
                          <a:spcPts val="0"/>
                        </a:spcAft>
                      </a:pPr>
                      <a:r>
                        <a:rPr lang="en-US" sz="1800" dirty="0">
                          <a:effectLst/>
                          <a:latin typeface="Merriweather" pitchFamily="2" charset="77"/>
                        </a:rPr>
                        <a:t>Definition of Severe Forms of Sex Trafficking</a:t>
                      </a:r>
                      <a:endParaRPr lang="en-US" sz="1800" dirty="0">
                        <a:effectLst/>
                        <a:latin typeface="Merriweather" pitchFamily="2" charset="77"/>
                        <a:ea typeface="SimSun" panose="02010600030101010101" pitchFamily="2" charset="-122"/>
                      </a:endParaRPr>
                    </a:p>
                  </a:txBody>
                  <a:tcPr marL="68580" marR="68580" marT="0" marB="0">
                    <a:solidFill>
                      <a:srgbClr val="005166"/>
                    </a:solidFill>
                  </a:tcPr>
                </a:tc>
                <a:tc>
                  <a:txBody>
                    <a:bodyPr/>
                    <a:lstStyle/>
                    <a:p>
                      <a:pPr marL="0" marR="0">
                        <a:lnSpc>
                          <a:spcPct val="116000"/>
                        </a:lnSpc>
                        <a:spcBef>
                          <a:spcPts val="0"/>
                        </a:spcBef>
                        <a:spcAft>
                          <a:spcPts val="0"/>
                        </a:spcAft>
                      </a:pPr>
                      <a:r>
                        <a:rPr lang="fr-FR" sz="1800" b="1" dirty="0">
                          <a:effectLst/>
                          <a:latin typeface="Merriweather" pitchFamily="2" charset="77"/>
                        </a:rPr>
                        <a:t>Relevant Questions in the Quantitative Survey Questionnaire</a:t>
                      </a:r>
                      <a:endParaRPr lang="en-US" sz="1800" b="1" dirty="0">
                        <a:effectLst/>
                        <a:latin typeface="Merriweather" pitchFamily="2" charset="77"/>
                        <a:ea typeface="SimSun" panose="02010600030101010101" pitchFamily="2" charset="-122"/>
                      </a:endParaRPr>
                    </a:p>
                  </a:txBody>
                  <a:tcPr marL="68580" marR="68580" marT="0" marB="0">
                    <a:solidFill>
                      <a:srgbClr val="005166"/>
                    </a:solidFill>
                  </a:tcPr>
                </a:tc>
                <a:extLst>
                  <a:ext uri="{0D108BD9-81ED-4DB2-BD59-A6C34878D82A}">
                    <a16:rowId xmlns:a16="http://schemas.microsoft.com/office/drawing/2014/main" val="2126142758"/>
                  </a:ext>
                </a:extLst>
              </a:tr>
              <a:tr h="877684">
                <a:tc rowSpan="4">
                  <a:txBody>
                    <a:bodyPr/>
                    <a:lstStyle/>
                    <a:p>
                      <a:pPr marL="0" marR="0">
                        <a:lnSpc>
                          <a:spcPct val="116000"/>
                        </a:lnSpc>
                        <a:spcBef>
                          <a:spcPts val="0"/>
                        </a:spcBef>
                        <a:spcAft>
                          <a:spcPts val="0"/>
                        </a:spcAft>
                      </a:pPr>
                      <a:r>
                        <a:rPr lang="en-US" sz="1800" dirty="0">
                          <a:effectLst/>
                          <a:latin typeface="Merriweather" pitchFamily="2" charset="77"/>
                        </a:rPr>
                        <a:t>The 2000 Trafficking Victims Protection Act (TVPA) Definition: </a:t>
                      </a:r>
                    </a:p>
                    <a:p>
                      <a:pPr marL="0" marR="0">
                        <a:lnSpc>
                          <a:spcPct val="116000"/>
                        </a:lnSpc>
                        <a:spcBef>
                          <a:spcPts val="0"/>
                        </a:spcBef>
                        <a:spcAft>
                          <a:spcPts val="0"/>
                        </a:spcAft>
                      </a:pPr>
                      <a:r>
                        <a:rPr lang="en-US" sz="1800" dirty="0">
                          <a:effectLst/>
                          <a:latin typeface="Merriweather" pitchFamily="2" charset="77"/>
                        </a:rPr>
                        <a:t>Section (8) The term ‘severe forms of trafficking in persons’ means: </a:t>
                      </a:r>
                    </a:p>
                    <a:p>
                      <a:pPr marL="0" marR="0">
                        <a:lnSpc>
                          <a:spcPct val="116000"/>
                        </a:lnSpc>
                        <a:spcBef>
                          <a:spcPts val="0"/>
                        </a:spcBef>
                        <a:spcAft>
                          <a:spcPts val="0"/>
                        </a:spcAft>
                      </a:pPr>
                      <a:endParaRPr lang="en-US" sz="1800" dirty="0">
                        <a:effectLst/>
                        <a:latin typeface="Merriweather" pitchFamily="2" charset="77"/>
                      </a:endParaRPr>
                    </a:p>
                    <a:p>
                      <a:pPr marL="0" marR="0">
                        <a:lnSpc>
                          <a:spcPct val="116000"/>
                        </a:lnSpc>
                        <a:spcBef>
                          <a:spcPts val="0"/>
                        </a:spcBef>
                        <a:spcAft>
                          <a:spcPts val="0"/>
                        </a:spcAft>
                      </a:pPr>
                      <a:r>
                        <a:rPr lang="en-US" sz="1800" b="1" dirty="0">
                          <a:solidFill>
                            <a:srgbClr val="C00000"/>
                          </a:solidFill>
                          <a:effectLst/>
                          <a:latin typeface="Merriweather" pitchFamily="2" charset="77"/>
                        </a:rPr>
                        <a:t>Sex trafficking in which a commercial sex act is induced by </a:t>
                      </a:r>
                      <a:r>
                        <a:rPr lang="en-US" sz="1800" b="1" u="sng" dirty="0">
                          <a:solidFill>
                            <a:srgbClr val="C00000"/>
                          </a:solidFill>
                          <a:effectLst/>
                          <a:latin typeface="Merriweather" pitchFamily="2" charset="77"/>
                        </a:rPr>
                        <a:t>force, fraud, or coercion</a:t>
                      </a:r>
                      <a:r>
                        <a:rPr lang="en-US" sz="1800" b="1" dirty="0">
                          <a:solidFill>
                            <a:srgbClr val="C00000"/>
                          </a:solidFill>
                          <a:effectLst/>
                          <a:latin typeface="Merriweather" pitchFamily="2" charset="77"/>
                        </a:rPr>
                        <a:t> </a:t>
                      </a:r>
                      <a:r>
                        <a:rPr lang="en-US" sz="1800" b="0" u="sng" dirty="0">
                          <a:solidFill>
                            <a:schemeClr val="tx1"/>
                          </a:solidFill>
                          <a:effectLst/>
                          <a:latin typeface="Merriweather" pitchFamily="2" charset="77"/>
                        </a:rPr>
                        <a:t>or</a:t>
                      </a:r>
                      <a:r>
                        <a:rPr lang="en-US" sz="1800" b="1" dirty="0">
                          <a:solidFill>
                            <a:srgbClr val="C00000"/>
                          </a:solidFill>
                          <a:effectLst/>
                          <a:latin typeface="Merriweather" pitchFamily="2" charset="77"/>
                        </a:rPr>
                        <a:t> in which the person induced to perform such act has not attained 18 years of age.</a:t>
                      </a:r>
                      <a:endParaRPr lang="en-US" sz="1800" b="1" dirty="0">
                        <a:solidFill>
                          <a:srgbClr val="C00000"/>
                        </a:solidFill>
                        <a:effectLst/>
                        <a:latin typeface="Merriweather" pitchFamily="2" charset="77"/>
                        <a:ea typeface="SimSun" panose="02010600030101010101" pitchFamily="2" charset="-122"/>
                      </a:endParaRPr>
                    </a:p>
                  </a:txBody>
                  <a:tcPr marL="68580" marR="68580" marT="0" marB="0">
                    <a:solidFill>
                      <a:schemeClr val="bg1"/>
                    </a:solidFill>
                  </a:tcPr>
                </a:tc>
                <a:tc>
                  <a:txBody>
                    <a:bodyPr/>
                    <a:lstStyle/>
                    <a:p>
                      <a:pPr marL="0" marR="0">
                        <a:lnSpc>
                          <a:spcPct val="116000"/>
                        </a:lnSpc>
                        <a:spcBef>
                          <a:spcPts val="0"/>
                        </a:spcBef>
                        <a:spcAft>
                          <a:spcPts val="0"/>
                        </a:spcAft>
                      </a:pPr>
                      <a:r>
                        <a:rPr lang="en-US" sz="1800" dirty="0">
                          <a:effectLst/>
                          <a:latin typeface="Merriweather" pitchFamily="2" charset="77"/>
                        </a:rPr>
                        <a:t>The following items from the </a:t>
                      </a:r>
                      <a:r>
                        <a:rPr lang="en-US" sz="1800" b="1" dirty="0">
                          <a:solidFill>
                            <a:srgbClr val="00B050"/>
                          </a:solidFill>
                          <a:effectLst/>
                          <a:latin typeface="Merriweather" pitchFamily="2" charset="77"/>
                        </a:rPr>
                        <a:t>“Recruitment into Sex Trafficking”</a:t>
                      </a:r>
                      <a:r>
                        <a:rPr lang="en-US" sz="1800" dirty="0">
                          <a:effectLst/>
                          <a:latin typeface="Merriweather" pitchFamily="2" charset="77"/>
                        </a:rPr>
                        <a:t> section, ever and in the past 12-month.</a:t>
                      </a:r>
                      <a:endParaRPr lang="en-US" sz="1800" dirty="0">
                        <a:effectLst/>
                        <a:latin typeface="Merriweather" pitchFamily="2" charset="77"/>
                        <a:ea typeface="SimSun" panose="02010600030101010101" pitchFamily="2" charset="-122"/>
                      </a:endParaRPr>
                    </a:p>
                  </a:txBody>
                  <a:tcPr marL="68580" marR="68580" marT="0" marB="0">
                    <a:solidFill>
                      <a:schemeClr val="bg1"/>
                    </a:solidFill>
                  </a:tcPr>
                </a:tc>
                <a:extLst>
                  <a:ext uri="{0D108BD9-81ED-4DB2-BD59-A6C34878D82A}">
                    <a16:rowId xmlns:a16="http://schemas.microsoft.com/office/drawing/2014/main" val="3363212654"/>
                  </a:ext>
                </a:extLst>
              </a:tr>
              <a:tr h="1047385">
                <a:tc vMerge="1">
                  <a:txBody>
                    <a:bodyPr/>
                    <a:lstStyle/>
                    <a:p>
                      <a:endParaRPr lang="en-US"/>
                    </a:p>
                  </a:txBody>
                  <a:tcPr/>
                </a:tc>
                <a:tc>
                  <a:txBody>
                    <a:bodyPr/>
                    <a:lstStyle/>
                    <a:p>
                      <a:pPr marL="0" marR="0">
                        <a:lnSpc>
                          <a:spcPct val="116000"/>
                        </a:lnSpc>
                        <a:spcBef>
                          <a:spcPts val="0"/>
                        </a:spcBef>
                        <a:spcAft>
                          <a:spcPts val="0"/>
                        </a:spcAft>
                      </a:pPr>
                      <a:endParaRPr lang="en-US" sz="1800" dirty="0">
                        <a:effectLst/>
                        <a:latin typeface="Merriweather" pitchFamily="2" charset="77"/>
                      </a:endParaRPr>
                    </a:p>
                    <a:p>
                      <a:pPr marL="0" marR="0">
                        <a:lnSpc>
                          <a:spcPct val="116000"/>
                        </a:lnSpc>
                        <a:spcBef>
                          <a:spcPts val="0"/>
                        </a:spcBef>
                        <a:spcAft>
                          <a:spcPts val="0"/>
                        </a:spcAft>
                      </a:pPr>
                      <a:r>
                        <a:rPr lang="en-US" sz="1800" dirty="0">
                          <a:effectLst/>
                          <a:latin typeface="Merriweather" pitchFamily="2" charset="77"/>
                        </a:rPr>
                        <a:t>Any item from the </a:t>
                      </a:r>
                      <a:r>
                        <a:rPr lang="en-US" sz="1800" b="1" dirty="0">
                          <a:solidFill>
                            <a:srgbClr val="00B050"/>
                          </a:solidFill>
                          <a:effectLst/>
                          <a:latin typeface="Merriweather" pitchFamily="2" charset="77"/>
                        </a:rPr>
                        <a:t>“Employment Practices and Debt”</a:t>
                      </a:r>
                      <a:r>
                        <a:rPr lang="en-US" sz="1800" dirty="0">
                          <a:effectLst/>
                          <a:latin typeface="Merriweather" pitchFamily="2" charset="77"/>
                        </a:rPr>
                        <a:t> section, ever and in the past 12-month.</a:t>
                      </a:r>
                      <a:endParaRPr lang="en-US" sz="1800" dirty="0">
                        <a:effectLst/>
                        <a:latin typeface="Merriweather" pitchFamily="2" charset="77"/>
                        <a:ea typeface="SimSun" panose="02010600030101010101" pitchFamily="2" charset="-122"/>
                      </a:endParaRPr>
                    </a:p>
                  </a:txBody>
                  <a:tcPr marL="68580" marR="68580" marT="0" marB="0">
                    <a:solidFill>
                      <a:schemeClr val="bg1"/>
                    </a:solidFill>
                  </a:tcPr>
                </a:tc>
                <a:extLst>
                  <a:ext uri="{0D108BD9-81ED-4DB2-BD59-A6C34878D82A}">
                    <a16:rowId xmlns:a16="http://schemas.microsoft.com/office/drawing/2014/main" val="3645184317"/>
                  </a:ext>
                </a:extLst>
              </a:tr>
              <a:tr h="1047385">
                <a:tc vMerge="1">
                  <a:txBody>
                    <a:bodyPr/>
                    <a:lstStyle/>
                    <a:p>
                      <a:endParaRPr lang="en-US"/>
                    </a:p>
                  </a:txBody>
                  <a:tcPr/>
                </a:tc>
                <a:tc>
                  <a:txBody>
                    <a:bodyPr/>
                    <a:lstStyle/>
                    <a:p>
                      <a:pPr marL="0" marR="0">
                        <a:lnSpc>
                          <a:spcPct val="116000"/>
                        </a:lnSpc>
                        <a:spcBef>
                          <a:spcPts val="0"/>
                        </a:spcBef>
                        <a:spcAft>
                          <a:spcPts val="0"/>
                        </a:spcAft>
                      </a:pPr>
                      <a:endParaRPr lang="en-US" sz="1800" dirty="0">
                        <a:effectLst/>
                        <a:latin typeface="Merriweather" pitchFamily="2" charset="77"/>
                      </a:endParaRPr>
                    </a:p>
                    <a:p>
                      <a:pPr marL="0" marR="0">
                        <a:lnSpc>
                          <a:spcPct val="116000"/>
                        </a:lnSpc>
                        <a:spcBef>
                          <a:spcPts val="0"/>
                        </a:spcBef>
                        <a:spcAft>
                          <a:spcPts val="0"/>
                        </a:spcAft>
                      </a:pPr>
                      <a:r>
                        <a:rPr lang="en-US" sz="1800" dirty="0">
                          <a:effectLst/>
                          <a:latin typeface="Merriweather" pitchFamily="2" charset="77"/>
                        </a:rPr>
                        <a:t>Any item from the </a:t>
                      </a:r>
                      <a:r>
                        <a:rPr lang="en-US" sz="1800" b="1" dirty="0">
                          <a:solidFill>
                            <a:srgbClr val="00B050"/>
                          </a:solidFill>
                          <a:effectLst/>
                          <a:latin typeface="Merriweather" pitchFamily="2" charset="77"/>
                        </a:rPr>
                        <a:t>“Coercion and Control”</a:t>
                      </a:r>
                      <a:r>
                        <a:rPr lang="en-US" sz="1800" dirty="0">
                          <a:effectLst/>
                          <a:latin typeface="Merriweather" pitchFamily="2" charset="77"/>
                        </a:rPr>
                        <a:t> section, ever and in the past 12-month. </a:t>
                      </a:r>
                      <a:endParaRPr lang="en-US" sz="1800" dirty="0">
                        <a:effectLst/>
                        <a:latin typeface="Merriweather" pitchFamily="2" charset="77"/>
                        <a:ea typeface="SimSun" panose="02010600030101010101" pitchFamily="2" charset="-122"/>
                      </a:endParaRPr>
                    </a:p>
                  </a:txBody>
                  <a:tcPr marL="68580" marR="68580" marT="0" marB="0">
                    <a:solidFill>
                      <a:schemeClr val="bg1"/>
                    </a:solidFill>
                  </a:tcPr>
                </a:tc>
                <a:extLst>
                  <a:ext uri="{0D108BD9-81ED-4DB2-BD59-A6C34878D82A}">
                    <a16:rowId xmlns:a16="http://schemas.microsoft.com/office/drawing/2014/main" val="4079303801"/>
                  </a:ext>
                </a:extLst>
              </a:tr>
              <a:tr h="1047385">
                <a:tc vMerge="1">
                  <a:txBody>
                    <a:bodyPr/>
                    <a:lstStyle/>
                    <a:p>
                      <a:endParaRPr lang="en-US"/>
                    </a:p>
                  </a:txBody>
                  <a:tcPr/>
                </a:tc>
                <a:tc>
                  <a:txBody>
                    <a:bodyPr/>
                    <a:lstStyle/>
                    <a:p>
                      <a:pPr marL="0" marR="0">
                        <a:lnSpc>
                          <a:spcPct val="116000"/>
                        </a:lnSpc>
                        <a:spcBef>
                          <a:spcPts val="0"/>
                        </a:spcBef>
                        <a:spcAft>
                          <a:spcPts val="0"/>
                        </a:spcAft>
                      </a:pPr>
                      <a:endParaRPr lang="en-US" sz="1800" dirty="0">
                        <a:effectLst/>
                        <a:latin typeface="Merriweather" pitchFamily="2" charset="77"/>
                      </a:endParaRPr>
                    </a:p>
                    <a:p>
                      <a:pPr marL="0" marR="0">
                        <a:lnSpc>
                          <a:spcPct val="116000"/>
                        </a:lnSpc>
                        <a:spcBef>
                          <a:spcPts val="0"/>
                        </a:spcBef>
                        <a:spcAft>
                          <a:spcPts val="0"/>
                        </a:spcAft>
                      </a:pPr>
                      <a:r>
                        <a:rPr lang="en-US" sz="1800" dirty="0">
                          <a:effectLst/>
                          <a:latin typeface="Merriweather" pitchFamily="2" charset="77"/>
                        </a:rPr>
                        <a:t>Any item from the </a:t>
                      </a:r>
                      <a:r>
                        <a:rPr lang="en-US" sz="1800" b="1" dirty="0">
                          <a:solidFill>
                            <a:srgbClr val="00B050"/>
                          </a:solidFill>
                          <a:effectLst/>
                          <a:latin typeface="Merriweather" pitchFamily="2" charset="77"/>
                        </a:rPr>
                        <a:t>“Freedom of Movement”</a:t>
                      </a:r>
                      <a:r>
                        <a:rPr lang="en-US" sz="1800" dirty="0">
                          <a:effectLst/>
                          <a:latin typeface="Merriweather" pitchFamily="2" charset="77"/>
                        </a:rPr>
                        <a:t> section, ever and in the past 12-month.</a:t>
                      </a:r>
                      <a:endParaRPr lang="en-US" sz="1800" dirty="0">
                        <a:effectLst/>
                        <a:latin typeface="Merriweather" pitchFamily="2" charset="77"/>
                        <a:ea typeface="SimSun" panose="02010600030101010101" pitchFamily="2" charset="-122"/>
                      </a:endParaRPr>
                    </a:p>
                  </a:txBody>
                  <a:tcPr marL="68580" marR="68580" marT="0" marB="0">
                    <a:solidFill>
                      <a:schemeClr val="bg1"/>
                    </a:solidFill>
                  </a:tcPr>
                </a:tc>
                <a:extLst>
                  <a:ext uri="{0D108BD9-81ED-4DB2-BD59-A6C34878D82A}">
                    <a16:rowId xmlns:a16="http://schemas.microsoft.com/office/drawing/2014/main" val="1914552775"/>
                  </a:ext>
                </a:extLst>
              </a:tr>
            </a:tbl>
          </a:graphicData>
        </a:graphic>
      </p:graphicFrame>
      <p:pic>
        <p:nvPicPr>
          <p:cNvPr id="9" name="Google Shape;89;p1" descr="A picture containing diagram&#10;&#10;Description automatically generated">
            <a:extLst>
              <a:ext uri="{FF2B5EF4-FFF2-40B4-BE49-F238E27FC236}">
                <a16:creationId xmlns:a16="http://schemas.microsoft.com/office/drawing/2014/main" id="{B19CAE20-ADA7-1699-A50C-091EFDC94480}"/>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
        <p:nvSpPr>
          <p:cNvPr id="10" name="Slide Number Placeholder 9">
            <a:extLst>
              <a:ext uri="{FF2B5EF4-FFF2-40B4-BE49-F238E27FC236}">
                <a16:creationId xmlns:a16="http://schemas.microsoft.com/office/drawing/2014/main" id="{4F7A1BD7-1580-1348-C22C-FD9340D4BB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165693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5BD6-DB7E-5D02-CEB8-83D938D5C24D}"/>
              </a:ext>
            </a:extLst>
          </p:cNvPr>
          <p:cNvSpPr>
            <a:spLocks noGrp="1"/>
          </p:cNvSpPr>
          <p:nvPr>
            <p:ph type="title"/>
          </p:nvPr>
        </p:nvSpPr>
        <p:spPr/>
        <p:txBody>
          <a:bodyPr>
            <a:normAutofit/>
          </a:bodyPr>
          <a:lstStyle/>
          <a:p>
            <a:r>
              <a:rPr lang="en-US" dirty="0">
                <a:solidFill>
                  <a:srgbClr val="005166"/>
                </a:solidFill>
              </a:rPr>
              <a:t>RDS Method</a:t>
            </a:r>
          </a:p>
        </p:txBody>
      </p:sp>
      <p:sp>
        <p:nvSpPr>
          <p:cNvPr id="3" name="Content Placeholder 2">
            <a:extLst>
              <a:ext uri="{FF2B5EF4-FFF2-40B4-BE49-F238E27FC236}">
                <a16:creationId xmlns:a16="http://schemas.microsoft.com/office/drawing/2014/main" id="{939DCEEE-40D0-A435-03D8-8C9C3D74A6E1}"/>
              </a:ext>
            </a:extLst>
          </p:cNvPr>
          <p:cNvSpPr>
            <a:spLocks noGrp="1"/>
          </p:cNvSpPr>
          <p:nvPr>
            <p:ph idx="1"/>
          </p:nvPr>
        </p:nvSpPr>
        <p:spPr>
          <a:xfrm>
            <a:off x="838200" y="1530626"/>
            <a:ext cx="10515600" cy="5327374"/>
          </a:xfrm>
        </p:spPr>
        <p:txBody>
          <a:bodyPr>
            <a:normAutofit/>
          </a:bodyPr>
          <a:lstStyle/>
          <a:p>
            <a:r>
              <a:rPr lang="en-US" sz="2400" dirty="0">
                <a:solidFill>
                  <a:srgbClr val="005166"/>
                </a:solidFill>
                <a:latin typeface="Merriweather" pitchFamily="2" charset="77"/>
                <a:ea typeface="+mj-ea"/>
                <a:cs typeface="+mj-cs"/>
              </a:rPr>
              <a:t>RDS is a type of chain referral sampling method to reach hidden populations</a:t>
            </a:r>
          </a:p>
          <a:p>
            <a:r>
              <a:rPr lang="en-US" sz="2400" dirty="0">
                <a:solidFill>
                  <a:srgbClr val="005166"/>
                </a:solidFill>
                <a:latin typeface="Merriweather" pitchFamily="2" charset="77"/>
                <a:ea typeface="+mj-ea"/>
                <a:cs typeface="+mj-cs"/>
              </a:rPr>
              <a:t>Begins with a set of ‘seeds’</a:t>
            </a:r>
          </a:p>
          <a:p>
            <a:r>
              <a:rPr lang="en-US" sz="2400" dirty="0">
                <a:solidFill>
                  <a:srgbClr val="005166"/>
                </a:solidFill>
                <a:latin typeface="Merriweather" pitchFamily="2" charset="77"/>
                <a:ea typeface="+mj-ea"/>
                <a:cs typeface="+mj-cs"/>
              </a:rPr>
              <a:t>Seeds recruit peers, who recruit peers, etc. in “waves”</a:t>
            </a:r>
          </a:p>
          <a:p>
            <a:r>
              <a:rPr lang="en-US" sz="2400" dirty="0">
                <a:solidFill>
                  <a:srgbClr val="005166"/>
                </a:solidFill>
                <a:latin typeface="Merriweather" pitchFamily="2" charset="77"/>
                <a:ea typeface="+mj-ea"/>
                <a:cs typeface="+mj-cs"/>
              </a:rPr>
              <a:t>Recruits are linked by coupons with unique identifying numbers</a:t>
            </a:r>
          </a:p>
          <a:p>
            <a:r>
              <a:rPr lang="en-US" sz="2400" dirty="0">
                <a:solidFill>
                  <a:srgbClr val="005166"/>
                </a:solidFill>
                <a:latin typeface="Merriweather" pitchFamily="2" charset="77"/>
                <a:ea typeface="+mj-ea"/>
                <a:cs typeface="+mj-cs"/>
              </a:rPr>
              <a:t>Recruitment is limited through reducing the number of coupons to send</a:t>
            </a:r>
          </a:p>
          <a:p>
            <a:r>
              <a:rPr lang="en-US" sz="2400" dirty="0">
                <a:solidFill>
                  <a:srgbClr val="005166"/>
                </a:solidFill>
                <a:latin typeface="Merriweather" pitchFamily="2" charset="77"/>
                <a:ea typeface="+mj-ea"/>
                <a:cs typeface="+mj-cs"/>
              </a:rPr>
              <a:t>Incentives provided for completed survey and possibly for each successful recruit (aka “dual-incentive procedure”)</a:t>
            </a:r>
          </a:p>
          <a:p>
            <a:r>
              <a:rPr lang="en-US" sz="2400" dirty="0">
                <a:solidFill>
                  <a:srgbClr val="005166"/>
                </a:solidFill>
                <a:latin typeface="Merriweather" pitchFamily="2" charset="77"/>
                <a:ea typeface="+mj-ea"/>
                <a:cs typeface="+mj-cs"/>
              </a:rPr>
              <a:t>Traditional RDS aims for very long recruitment chains</a:t>
            </a:r>
          </a:p>
          <a:p>
            <a:endParaRPr lang="en-US" sz="2400" dirty="0">
              <a:latin typeface="Merriweather" pitchFamily="2" charset="77"/>
            </a:endParaRPr>
          </a:p>
        </p:txBody>
      </p:sp>
      <p:sp>
        <p:nvSpPr>
          <p:cNvPr id="4" name="Slide Number Placeholder 7">
            <a:extLst>
              <a:ext uri="{FF2B5EF4-FFF2-40B4-BE49-F238E27FC236}">
                <a16:creationId xmlns:a16="http://schemas.microsoft.com/office/drawing/2014/main" id="{810D3772-F9B5-AEAB-6429-5825BBCCB99F}"/>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8</a:t>
            </a:fld>
            <a:endParaRPr lang="en-US" dirty="0"/>
          </a:p>
        </p:txBody>
      </p:sp>
      <p:pic>
        <p:nvPicPr>
          <p:cNvPr id="5" name="Google Shape;89;p1" descr="A picture containing diagram&#10;&#10;Description automatically generated">
            <a:extLst>
              <a:ext uri="{FF2B5EF4-FFF2-40B4-BE49-F238E27FC236}">
                <a16:creationId xmlns:a16="http://schemas.microsoft.com/office/drawing/2014/main" id="{D775A10F-5E2C-1FAC-5E3D-48419E7A5A36}"/>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1936928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58017-D2CA-0B1E-A132-05924B88B35E}"/>
              </a:ext>
            </a:extLst>
          </p:cNvPr>
          <p:cNvSpPr>
            <a:spLocks noGrp="1"/>
          </p:cNvSpPr>
          <p:nvPr>
            <p:ph type="title"/>
          </p:nvPr>
        </p:nvSpPr>
        <p:spPr/>
        <p:txBody>
          <a:bodyPr/>
          <a:lstStyle/>
          <a:p>
            <a:r>
              <a:rPr lang="en-US" dirty="0">
                <a:solidFill>
                  <a:srgbClr val="005166"/>
                </a:solidFill>
              </a:rPr>
              <a:t>RDS Assumptions</a:t>
            </a:r>
          </a:p>
        </p:txBody>
      </p:sp>
      <p:sp>
        <p:nvSpPr>
          <p:cNvPr id="3" name="Content Placeholder 2">
            <a:extLst>
              <a:ext uri="{FF2B5EF4-FFF2-40B4-BE49-F238E27FC236}">
                <a16:creationId xmlns:a16="http://schemas.microsoft.com/office/drawing/2014/main" id="{1E541A7A-CFF8-9E0D-D52A-A5B13ECE57B0}"/>
              </a:ext>
            </a:extLst>
          </p:cNvPr>
          <p:cNvSpPr>
            <a:spLocks noGrp="1"/>
          </p:cNvSpPr>
          <p:nvPr>
            <p:ph idx="1"/>
          </p:nvPr>
        </p:nvSpPr>
        <p:spPr>
          <a:xfrm>
            <a:off x="838200" y="1825625"/>
            <a:ext cx="10073640" cy="4351338"/>
          </a:xfrm>
        </p:spPr>
        <p:txBody>
          <a:bodyPr>
            <a:normAutofit lnSpcReduction="10000"/>
          </a:bodyPr>
          <a:lstStyle/>
          <a:p>
            <a:r>
              <a:rPr lang="en-US" dirty="0">
                <a:solidFill>
                  <a:srgbClr val="005166"/>
                </a:solidFill>
                <a:latin typeface="Merriweather" pitchFamily="2" charset="77"/>
                <a:ea typeface="+mj-ea"/>
                <a:cs typeface="+mj-cs"/>
              </a:rPr>
              <a:t>For most estimators, RDS is heavily assumption driven:</a:t>
            </a:r>
          </a:p>
          <a:p>
            <a:pPr marL="685800" lvl="2">
              <a:spcBef>
                <a:spcPts val="1000"/>
              </a:spcBef>
            </a:pPr>
            <a:r>
              <a:rPr lang="en-US" sz="2400" dirty="0">
                <a:solidFill>
                  <a:srgbClr val="005166"/>
                </a:solidFill>
                <a:latin typeface="Merriweather" pitchFamily="2" charset="77"/>
                <a:ea typeface="+mj-ea"/>
                <a:cs typeface="+mj-cs"/>
              </a:rPr>
              <a:t>First order Markov Process (i.e., sampling occurs with replacement, sample becomes independent from the seeds)</a:t>
            </a:r>
          </a:p>
          <a:p>
            <a:pPr marL="685800" lvl="2">
              <a:spcBef>
                <a:spcPts val="1000"/>
              </a:spcBef>
            </a:pPr>
            <a:r>
              <a:rPr lang="en-US" sz="2400" dirty="0">
                <a:solidFill>
                  <a:srgbClr val="005166"/>
                </a:solidFill>
                <a:latin typeface="Merriweather" pitchFamily="2" charset="77"/>
                <a:ea typeface="+mj-ea"/>
                <a:cs typeface="+mj-cs"/>
              </a:rPr>
              <a:t>Respondents know one another as members of the target population (and these are reciprocal)</a:t>
            </a:r>
          </a:p>
          <a:p>
            <a:pPr marL="685800" lvl="2">
              <a:spcBef>
                <a:spcPts val="1000"/>
              </a:spcBef>
            </a:pPr>
            <a:r>
              <a:rPr lang="en-US" sz="2400" dirty="0">
                <a:solidFill>
                  <a:srgbClr val="005166"/>
                </a:solidFill>
                <a:latin typeface="Merriweather" pitchFamily="2" charset="77"/>
                <a:ea typeface="+mj-ea"/>
                <a:cs typeface="+mj-cs"/>
              </a:rPr>
              <a:t>Respondents are linked by a network composed of a single component</a:t>
            </a:r>
          </a:p>
          <a:p>
            <a:pPr marL="685800" lvl="2">
              <a:spcBef>
                <a:spcPts val="1000"/>
              </a:spcBef>
            </a:pPr>
            <a:r>
              <a:rPr lang="en-US" sz="2400" dirty="0">
                <a:solidFill>
                  <a:srgbClr val="005166"/>
                </a:solidFill>
                <a:latin typeface="Merriweather" pitchFamily="2" charset="77"/>
                <a:ea typeface="+mj-ea"/>
                <a:cs typeface="+mj-cs"/>
              </a:rPr>
              <a:t>Respondents can accurately report their personal network size (degree)</a:t>
            </a:r>
          </a:p>
          <a:p>
            <a:pPr marL="685800" lvl="2">
              <a:spcBef>
                <a:spcPts val="1000"/>
              </a:spcBef>
            </a:pPr>
            <a:r>
              <a:rPr lang="en-US" sz="2400" dirty="0">
                <a:solidFill>
                  <a:srgbClr val="005166"/>
                </a:solidFill>
                <a:latin typeface="Merriweather" pitchFamily="2" charset="77"/>
                <a:ea typeface="+mj-ea"/>
                <a:cs typeface="+mj-cs"/>
              </a:rPr>
              <a:t>Peer recruitment is a random selection from the recruiter’s network</a:t>
            </a:r>
          </a:p>
        </p:txBody>
      </p:sp>
      <p:sp>
        <p:nvSpPr>
          <p:cNvPr id="4" name="Slide Number Placeholder 7">
            <a:extLst>
              <a:ext uri="{FF2B5EF4-FFF2-40B4-BE49-F238E27FC236}">
                <a16:creationId xmlns:a16="http://schemas.microsoft.com/office/drawing/2014/main" id="{55C6941F-8503-833E-7ED3-AECE7E04577E}"/>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9</a:t>
            </a:fld>
            <a:endParaRPr lang="en-US" dirty="0"/>
          </a:p>
        </p:txBody>
      </p:sp>
      <p:pic>
        <p:nvPicPr>
          <p:cNvPr id="5" name="Google Shape;89;p1" descr="A picture containing diagram&#10;&#10;Description automatically generated">
            <a:extLst>
              <a:ext uri="{FF2B5EF4-FFF2-40B4-BE49-F238E27FC236}">
                <a16:creationId xmlns:a16="http://schemas.microsoft.com/office/drawing/2014/main" id="{44B0E9AC-8EFA-0238-88FD-2288F4029D39}"/>
              </a:ext>
            </a:extLst>
          </p:cNvPr>
          <p:cNvPicPr preferRelativeResize="0"/>
          <p:nvPr/>
        </p:nvPicPr>
        <p:blipFill rotWithShape="1">
          <a:blip r:embed="rId3">
            <a:alphaModFix/>
          </a:blip>
          <a:srcRect/>
          <a:stretch/>
        </p:blipFill>
        <p:spPr>
          <a:xfrm>
            <a:off x="10491370" y="127000"/>
            <a:ext cx="1475853" cy="1163090"/>
          </a:xfrm>
          <a:prstGeom prst="rect">
            <a:avLst/>
          </a:prstGeom>
          <a:noFill/>
          <a:ln>
            <a:noFill/>
          </a:ln>
        </p:spPr>
      </p:pic>
    </p:spTree>
    <p:extLst>
      <p:ext uri="{BB962C8B-B14F-4D97-AF65-F5344CB8AC3E}">
        <p14:creationId xmlns:p14="http://schemas.microsoft.com/office/powerpoint/2010/main" val="2260002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9FFBD129B4424F90691339E55B5A7E" ma:contentTypeVersion="20" ma:contentTypeDescription="Create a new document." ma:contentTypeScope="" ma:versionID="b29d7386760d3ed5692d77b26a8bcca5">
  <xsd:schema xmlns:xsd="http://www.w3.org/2001/XMLSchema" xmlns:xs="http://www.w3.org/2001/XMLSchema" xmlns:p="http://schemas.microsoft.com/office/2006/metadata/properties" xmlns:ns1="http://schemas.microsoft.com/sharepoint/v3" xmlns:ns2="a09baf1e-45c8-4993-a8ef-9209070ee381" xmlns:ns3="440d2437-d853-4db3-bdda-a2b2af628fb2" targetNamespace="http://schemas.microsoft.com/office/2006/metadata/properties" ma:root="true" ma:fieldsID="1d0d142bd0a56e87ada0895bdc35cecf" ns1:_="" ns2:_="" ns3:_="">
    <xsd:import namespace="http://schemas.microsoft.com/sharepoint/v3"/>
    <xsd:import namespace="a09baf1e-45c8-4993-a8ef-9209070ee381"/>
    <xsd:import namespace="440d2437-d853-4db3-bdda-a2b2af628fb2"/>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9baf1e-45c8-4993-a8ef-9209070ee38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309525f-9825-49e9-9d9c-1d74682eb4ab}" ma:internalName="TaxCatchAll" ma:showField="CatchAllData" ma:web="a09baf1e-45c8-4993-a8ef-9209070ee38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0d2437-d853-4db3-bdda-a2b2af628fb2"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b4420a8-2ab6-4cc0-9a2f-4ec41633a6c1"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F4FB85-F04C-4DE5-B31E-DC087546CBC9}"/>
</file>

<file path=customXml/itemProps2.xml><?xml version="1.0" encoding="utf-8"?>
<ds:datastoreItem xmlns:ds="http://schemas.openxmlformats.org/officeDocument/2006/customXml" ds:itemID="{ADD794B3-E1D0-4BF5-8CB2-96AFF8CD0230}"/>
</file>

<file path=docProps/app.xml><?xml version="1.0" encoding="utf-8"?>
<Properties xmlns="http://schemas.openxmlformats.org/officeDocument/2006/extended-properties" xmlns:vt="http://schemas.openxmlformats.org/officeDocument/2006/docPropsVTypes">
  <Template/>
  <TotalTime>350</TotalTime>
  <Words>6424</Words>
  <Application>Microsoft Macintosh PowerPoint</Application>
  <PresentationFormat>Widescreen</PresentationFormat>
  <Paragraphs>345</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Aptos Display</vt:lpstr>
      <vt:lpstr>Arial</vt:lpstr>
      <vt:lpstr>Calibri</vt:lpstr>
      <vt:lpstr>Georgia</vt:lpstr>
      <vt:lpstr>Helvetica</vt:lpstr>
      <vt:lpstr>Merriweather</vt:lpstr>
      <vt:lpstr>Merriweather Light</vt:lpstr>
      <vt:lpstr>Oswald</vt:lpstr>
      <vt:lpstr>Times</vt:lpstr>
      <vt:lpstr>Times New Roman</vt:lpstr>
      <vt:lpstr>Office Theme</vt:lpstr>
      <vt:lpstr>A Novel Estimate for the Respondent-Driven Sampling and Network Sampling Methods: A Resampling Approach</vt:lpstr>
      <vt:lpstr>PowerPoint Presentation</vt:lpstr>
      <vt:lpstr>About CenHTRO</vt:lpstr>
      <vt:lpstr>Introduction</vt:lpstr>
      <vt:lpstr>Kédougou Gold Mining Areas in Senegal</vt:lpstr>
      <vt:lpstr>Research Objective</vt:lpstr>
      <vt:lpstr>Definition of Sex Trafficking</vt:lpstr>
      <vt:lpstr>RDS Method</vt:lpstr>
      <vt:lpstr>RDS Assumptions</vt:lpstr>
      <vt:lpstr>Why is RDS well suited for sampling hard-to-reach populations?</vt:lpstr>
      <vt:lpstr>Applications of RDS Method</vt:lpstr>
      <vt:lpstr>Data Collection</vt:lpstr>
      <vt:lpstr>Data Challenges</vt:lpstr>
      <vt:lpstr>New Method: New Estimates for Network Sampling (NE4NS)</vt:lpstr>
      <vt:lpstr>Sample Weighting</vt:lpstr>
      <vt:lpstr>PowerPoint Presentation</vt:lpstr>
      <vt:lpstr>Prevalence Estimates</vt:lpstr>
      <vt:lpstr>Prevalence Estimates</vt:lpstr>
      <vt:lpstr>Conclusion</vt:lpstr>
      <vt:lpstr>Acknowledgements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Hui Yi</dc:creator>
  <cp:lastModifiedBy>Hui Yi</cp:lastModifiedBy>
  <cp:revision>233</cp:revision>
  <dcterms:created xsi:type="dcterms:W3CDTF">2024-05-31T18:28:03Z</dcterms:created>
  <dcterms:modified xsi:type="dcterms:W3CDTF">2024-08-05T06:51:21Z</dcterms:modified>
</cp:coreProperties>
</file>